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omments/comment3.xml" ContentType="application/vnd.openxmlformats-officedocument.presentationml.comment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24384000" cy="13716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Елена Вермишева" initials="ЕВ"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38" autoAdjust="0"/>
  </p:normalViewPr>
  <p:slideViewPr>
    <p:cSldViewPr>
      <p:cViewPr varScale="1">
        <p:scale>
          <a:sx n="27" d="100"/>
          <a:sy n="27" d="100"/>
        </p:scale>
        <p:origin x="-1096" y="-96"/>
      </p:cViewPr>
      <p:guideLst>
        <p:guide orient="horz" pos="4320"/>
        <p:guide pos="76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rts/chart1.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5.025125628140701E-3"/>
          <c:y val="5.025125628140701E-3"/>
          <c:w val="0.98994974874371799"/>
          <c:h val="0.98740077197582088"/>
        </c:manualLayout>
      </c:layout>
      <c:doughnutChart>
        <c:ser>
          <c:idx val="0"/>
          <c:order val="0"/>
          <c:tx>
            <c:strRef>
              <c:f>label 0</c:f>
              <c:strCache>
                <c:ptCount val="1"/>
                <c:pt idx="0">
                  <c:v>Регион 1</c:v>
                </c:pt>
              </c:strCache>
            </c:strRef>
          </c:tx>
          <c:spPr>
            <a:solidFill>
              <a:srgbClr val="4CAAE8"/>
            </a:solidFill>
            <a:ln w="9360">
              <a:solidFill>
                <a:srgbClr val="F9F9F9"/>
              </a:solidFill>
              <a:round/>
            </a:ln>
          </c:spPr>
          <c:dPt>
            <c:idx val="0"/>
          </c:dPt>
          <c:dPt>
            <c:idx val="1"/>
            <c:spPr>
              <a:solidFill>
                <a:srgbClr val="6C61B0"/>
              </a:solidFill>
              <a:ln w="9360">
                <a:solidFill>
                  <a:srgbClr val="F9F9F9"/>
                </a:solidFill>
                <a:round/>
              </a:ln>
            </c:spPr>
          </c:dPt>
          <c:dPt>
            <c:idx val="2"/>
            <c:spPr>
              <a:solidFill>
                <a:srgbClr val="769ECE"/>
              </a:solidFill>
              <a:ln w="9360">
                <a:solidFill>
                  <a:srgbClr val="F9F9F9"/>
                </a:solidFill>
                <a:round/>
              </a:ln>
            </c:spPr>
          </c:dPt>
          <c:cat>
            <c:strRef>
              <c:f>categories</c:f>
              <c:strCache>
                <c:ptCount val="3"/>
                <c:pt idx="0">
                  <c:v>Апрель</c:v>
                </c:pt>
                <c:pt idx="1">
                  <c:v>Май</c:v>
                </c:pt>
                <c:pt idx="2">
                  <c:v>Июнь</c:v>
                </c:pt>
              </c:strCache>
            </c:strRef>
          </c:cat>
          <c:val>
            <c:numRef>
              <c:f>0</c:f>
              <c:numCache>
                <c:formatCode>General</c:formatCode>
                <c:ptCount val="3"/>
                <c:pt idx="0">
                  <c:v>16</c:v>
                </c:pt>
                <c:pt idx="1">
                  <c:v>51</c:v>
                </c:pt>
                <c:pt idx="2">
                  <c:v>33</c:v>
                </c:pt>
              </c:numCache>
            </c:numRef>
          </c:val>
        </c:ser>
        <c:firstSliceAng val="0"/>
        <c:holeSize val="50"/>
      </c:doughnutChart>
      <c:spPr>
        <a:noFill/>
        <a:ln w="12600">
          <a:noFill/>
        </a:ln>
      </c:spPr>
    </c:plotArea>
    <c:plotVisOnly val="1"/>
    <c:dispBlanksAs val="zero"/>
  </c:chart>
  <c:spPr>
    <a:noFill/>
    <a:ln w="9360">
      <a:noFill/>
    </a:ln>
  </c:spPr>
</c:chartSpace>
</file>

<file path=ppt/comments/comment1.xml><?xml version="1.0" encoding="utf-8"?>
<p:cmLst xmlns:a="http://schemas.openxmlformats.org/drawingml/2006/main" xmlns:r="http://schemas.openxmlformats.org/officeDocument/2006/relationships" xmlns:p="http://schemas.openxmlformats.org/presentationml/2006/main">
  <p:cm authorId="0" dt="2021-10-26T19:53:42.046" idx="1">
    <p:pos x="10" y="10"/>
    <p:text>тут точки то есть, то отсутствуют - в 1 и во 2 пункте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10-26T19:58:06.959" idx="2">
    <p:pos x="3003" y="5632"/>
    <p:text>улучшаЮт</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10-26T20:06:32.940" idx="3">
    <p:pos x="11855" y="6434"/>
    <p:text>шафран с маленькой буквы пишется</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ru-RU" sz="3600" b="0" strike="noStrike" spc="-1">
                <a:solidFill>
                  <a:srgbClr val="000000"/>
                </a:solidFill>
                <a:latin typeface="Calibri"/>
              </a:rPr>
              <a:t>Для перемещения страницы щёлкните мышью</a:t>
            </a:r>
          </a:p>
        </p:txBody>
      </p:sp>
      <p:sp>
        <p:nvSpPr>
          <p:cNvPr id="118"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ru-RU" sz="2000" b="0" strike="noStrike" spc="-1">
                <a:latin typeface="Arial"/>
              </a:rPr>
              <a:t>Для правки формата примечаний щёлкните мышью</a:t>
            </a:r>
          </a:p>
        </p:txBody>
      </p:sp>
      <p:sp>
        <p:nvSpPr>
          <p:cNvPr id="119"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ru-RU" sz="1400" b="0" strike="noStrike" spc="-1">
                <a:latin typeface="Times New Roman"/>
              </a:rPr>
              <a:t>&lt;верхний колонтитул&gt;</a:t>
            </a:r>
          </a:p>
        </p:txBody>
      </p:sp>
      <p:sp>
        <p:nvSpPr>
          <p:cNvPr id="120"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r>
              <a:rPr lang="ru-RU" sz="1400" b="0" strike="noStrike" spc="-1">
                <a:latin typeface="Times New Roman"/>
              </a:rPr>
              <a:t>&lt;дата/время&gt;</a:t>
            </a:r>
          </a:p>
        </p:txBody>
      </p:sp>
      <p:sp>
        <p:nvSpPr>
          <p:cNvPr id="121"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ru-RU" sz="1400" b="0" strike="noStrike" spc="-1">
                <a:latin typeface="Times New Roman"/>
              </a:rPr>
              <a:t>&lt;нижний колонтитул&gt;</a:t>
            </a:r>
          </a:p>
        </p:txBody>
      </p:sp>
      <p:sp>
        <p:nvSpPr>
          <p:cNvPr id="122"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fld id="{0760FBC4-CDC6-4996-8638-D470ABEF00C6}" type="slidenum">
              <a:rPr lang="ru-RU" sz="1400" b="0" strike="noStrike" spc="-1">
                <a:latin typeface="Times New Roman"/>
              </a:rPr>
              <a:pPr algn="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1143000" y="685800"/>
            <a:ext cx="4571640" cy="3428640"/>
          </a:xfrm>
          <a:prstGeom prst="rect">
            <a:avLst/>
          </a:prstGeom>
          <a:ln w="0">
            <a:noFill/>
          </a:ln>
        </p:spPr>
      </p:sp>
      <p:sp>
        <p:nvSpPr>
          <p:cNvPr id="269"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a:latin typeface="Arial"/>
              </a:rPr>
              <a:t>Менопауза – естественный период в жизни женщины, нормальный физиологический и постепенный процесс.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1143000" y="685800"/>
            <a:ext cx="4571640" cy="3428640"/>
          </a:xfrm>
          <a:prstGeom prst="rect">
            <a:avLst/>
          </a:prstGeom>
          <a:ln w="0">
            <a:noFill/>
          </a:ln>
        </p:spPr>
      </p:sp>
      <p:sp>
        <p:nvSpPr>
          <p:cNvPr id="287"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1" strike="noStrike" spc="-1" dirty="0" err="1">
                <a:latin typeface="Arial"/>
              </a:rPr>
              <a:t>Бета-аланин</a:t>
            </a:r>
            <a:r>
              <a:rPr lang="ru-RU" sz="1200" b="0" strike="noStrike" spc="-1" dirty="0">
                <a:latin typeface="Arial"/>
              </a:rPr>
              <a:t> – аминокислота, которая играет важную роль в ослаблении таких симптомов, как приливы, ночная потливость, от которых часто страдают женщины в период менопаузы. Прием </a:t>
            </a:r>
            <a:r>
              <a:rPr lang="ru-RU" sz="1200" b="0" strike="noStrike" spc="-1" dirty="0" err="1">
                <a:latin typeface="Arial"/>
              </a:rPr>
              <a:t>бета-аланина</a:t>
            </a:r>
            <a:r>
              <a:rPr lang="ru-RU" sz="1200" b="0" strike="noStrike" spc="-1" dirty="0">
                <a:latin typeface="Arial"/>
              </a:rPr>
              <a:t> способствует снижению частоты и интенсивности приливов, нормализации цикла «сон-бодрствование», улучшению </a:t>
            </a:r>
            <a:r>
              <a:rPr lang="ru-RU" sz="1200" b="0" strike="noStrike" spc="-1" dirty="0" err="1">
                <a:latin typeface="Arial"/>
              </a:rPr>
              <a:t>психоэмоционального</a:t>
            </a:r>
            <a:r>
              <a:rPr lang="ru-RU" sz="1200" b="0" strike="noStrike" spc="-1" dirty="0">
                <a:latin typeface="Arial"/>
              </a:rPr>
              <a:t> состояния. </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Эта аминокислота не относится к незаменимым, она образуется в организме естественным путем, однако с возрастом ее выработка постепенно снижается.</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Действенность </a:t>
            </a:r>
            <a:r>
              <a:rPr lang="ru-RU" sz="1200" b="0" strike="noStrike" spc="-1" dirty="0" err="1">
                <a:latin typeface="Arial"/>
              </a:rPr>
              <a:t>бета-аланина</a:t>
            </a:r>
            <a:r>
              <a:rPr lang="ru-RU" sz="1200" b="0" strike="noStrike" spc="-1" dirty="0">
                <a:latin typeface="Arial"/>
              </a:rPr>
              <a:t> объясняется тем, что эта аминокислота задействована сразу в нескольких механизмах, которые отвечают за терморегуляцию организма. Во-первых, </a:t>
            </a:r>
            <a:r>
              <a:rPr lang="ru-RU" sz="1200" b="0" strike="noStrike" spc="-1" dirty="0" err="1">
                <a:latin typeface="Arial"/>
              </a:rPr>
              <a:t>бета-аланин</a:t>
            </a:r>
            <a:r>
              <a:rPr lang="ru-RU" sz="1200" b="0" strike="noStrike" spc="-1" dirty="0">
                <a:latin typeface="Arial"/>
              </a:rPr>
              <a:t> оказывает прямое влияние на центр терморегуляции. Кроме того, он входит в состав </a:t>
            </a:r>
            <a:r>
              <a:rPr lang="ru-RU" sz="1200" b="0" strike="noStrike" spc="-1" dirty="0" err="1">
                <a:latin typeface="Arial"/>
              </a:rPr>
              <a:t>карнозина</a:t>
            </a:r>
            <a:r>
              <a:rPr lang="ru-RU" sz="1200" b="0" strike="noStrike" spc="-1" dirty="0">
                <a:latin typeface="Arial"/>
              </a:rPr>
              <a:t>, помогающего стабилизировать энергетический обмен и постепенно нормализовать терморегуляцию.</a:t>
            </a:r>
          </a:p>
          <a:p>
            <a:pPr marL="216000" indent="-216000">
              <a:lnSpc>
                <a:spcPct val="100000"/>
              </a:lnSpc>
            </a:pPr>
            <a:r>
              <a:rPr lang="ru-RU" sz="1200" b="0" strike="noStrike" spc="-1" dirty="0" err="1">
                <a:latin typeface="Arial"/>
              </a:rPr>
              <a:t>Бета-аланин</a:t>
            </a:r>
            <a:r>
              <a:rPr lang="ru-RU" sz="1200" b="0" strike="noStrike" spc="-1" dirty="0">
                <a:latin typeface="Arial"/>
              </a:rPr>
              <a:t> также требуется для синтеза пантотеновой кислоты (витамина B5). Она необходима, в свою очередь, для образования </a:t>
            </a:r>
            <a:r>
              <a:rPr lang="ru-RU" sz="1200" b="0" strike="noStrike" spc="-1" dirty="0" err="1">
                <a:latin typeface="Arial"/>
              </a:rPr>
              <a:t>коэнзима</a:t>
            </a:r>
            <a:r>
              <a:rPr lang="ru-RU" sz="1200" b="0" strike="noStrike" spc="-1" dirty="0">
                <a:latin typeface="Arial"/>
              </a:rPr>
              <a:t> А – фермента, который задействован во многих биохимических процессах. Благодаря накоплению в организме </a:t>
            </a:r>
            <a:r>
              <a:rPr lang="ru-RU" sz="1200" b="0" strike="noStrike" spc="-1" dirty="0" err="1">
                <a:latin typeface="Arial"/>
              </a:rPr>
              <a:t>карнозина</a:t>
            </a:r>
            <a:r>
              <a:rPr lang="ru-RU" sz="1200" b="0" strike="noStrike" spc="-1" dirty="0">
                <a:latin typeface="Arial"/>
              </a:rPr>
              <a:t> и пантотеновой кислоты оптимизируется процесс генерации и расходования энергии, а это также положительно сказывается на функции терморегуляции.</a:t>
            </a:r>
          </a:p>
          <a:p>
            <a:pPr marL="216000" indent="-216000">
              <a:lnSpc>
                <a:spcPct val="100000"/>
              </a:lnSpc>
            </a:pPr>
            <a:r>
              <a:rPr lang="ru-RU" sz="1200" b="0" strike="noStrike" spc="-1" dirty="0">
                <a:latin typeface="Arial"/>
              </a:rPr>
              <a:t>Исследования показали, что прием </a:t>
            </a:r>
            <a:r>
              <a:rPr lang="ru-RU" sz="1200" b="0" strike="noStrike" spc="-1" dirty="0" err="1">
                <a:latin typeface="Arial"/>
              </a:rPr>
              <a:t>бета-аланина</a:t>
            </a:r>
            <a:r>
              <a:rPr lang="ru-RU" sz="1200" b="0" strike="noStrike" spc="-1" dirty="0">
                <a:latin typeface="Arial"/>
              </a:rPr>
              <a:t> корректирует физиологическое и эмоциональное состояние женщины и практически не вызывает побочных эффектов.</a:t>
            </a:r>
          </a:p>
          <a:p>
            <a:pPr marL="216000" indent="-216000">
              <a:lnSpc>
                <a:spcPct val="100000"/>
              </a:lnSpc>
            </a:pPr>
            <a:r>
              <a:rPr lang="ru-RU" sz="1200" b="0" strike="noStrike" spc="-1" dirty="0">
                <a:latin typeface="Arial"/>
              </a:rPr>
              <a:t>К примеру, прием </a:t>
            </a:r>
            <a:r>
              <a:rPr lang="ru-RU" sz="1200" b="0" strike="noStrike" spc="-1" dirty="0" err="1">
                <a:latin typeface="Arial"/>
              </a:rPr>
              <a:t>бета-аланина</a:t>
            </a:r>
            <a:r>
              <a:rPr lang="ru-RU" sz="1200" b="0" strike="noStrike" spc="-1" dirty="0">
                <a:latin typeface="Arial"/>
              </a:rPr>
              <a:t> не приводит к задержке жидкости в организме, когда женщина набирает лишний вес за счет накопления в тканях воды.  </a:t>
            </a:r>
          </a:p>
          <a:p>
            <a:pPr marL="216000" indent="-216000">
              <a:lnSpc>
                <a:spcPct val="100000"/>
              </a:lnSpc>
            </a:pPr>
            <a:r>
              <a:rPr lang="ru-RU" sz="1200" b="0" strike="noStrike" spc="-1" dirty="0">
                <a:latin typeface="Arial"/>
              </a:rPr>
              <a:t>Прием </a:t>
            </a:r>
            <a:r>
              <a:rPr lang="ru-RU" sz="1200" b="0" strike="noStrike" spc="-1" dirty="0" err="1">
                <a:latin typeface="Arial"/>
              </a:rPr>
              <a:t>бета-аланина</a:t>
            </a:r>
            <a:r>
              <a:rPr lang="ru-RU" sz="1200" b="0" strike="noStrike" spc="-1" dirty="0">
                <a:latin typeface="Arial"/>
              </a:rPr>
              <a:t> не вызывает привыкания и сонливости.</a:t>
            </a:r>
          </a:p>
          <a:p>
            <a:pPr marL="216000" indent="-216000">
              <a:lnSpc>
                <a:spcPct val="100000"/>
              </a:lnSpc>
            </a:pPr>
            <a:endParaRPr lang="ru-RU" sz="1200" b="0" strike="noStrike" spc="-1" dirty="0">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noRot="1" noChangeAspect="1"/>
          </p:cNvSpPr>
          <p:nvPr>
            <p:ph type="sldImg"/>
          </p:nvPr>
        </p:nvSpPr>
        <p:spPr>
          <a:xfrm>
            <a:off x="1143000" y="685800"/>
            <a:ext cx="4571640" cy="3428640"/>
          </a:xfrm>
          <a:prstGeom prst="rect">
            <a:avLst/>
          </a:prstGeom>
          <a:ln w="0">
            <a:noFill/>
          </a:ln>
        </p:spPr>
      </p:sp>
      <p:sp>
        <p:nvSpPr>
          <p:cNvPr id="289"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1" strike="noStrike" spc="-1" dirty="0">
                <a:latin typeface="Arial"/>
              </a:rPr>
              <a:t>Семена льна</a:t>
            </a:r>
            <a:r>
              <a:rPr lang="ru-RU" sz="1200" b="0" strike="noStrike" spc="-1" dirty="0">
                <a:latin typeface="Arial"/>
              </a:rPr>
              <a:t> богаты </a:t>
            </a:r>
            <a:r>
              <a:rPr lang="ru-RU" sz="1200" b="0" strike="noStrike" spc="-1" dirty="0" err="1">
                <a:latin typeface="Arial"/>
              </a:rPr>
              <a:t>альфа-линоленовой</a:t>
            </a:r>
            <a:r>
              <a:rPr lang="ru-RU" sz="1200" b="0" strike="noStrike" spc="-1" dirty="0">
                <a:latin typeface="Arial"/>
              </a:rPr>
              <a:t> кислотой (относится к незаменимым жирным кислотам семейства омега-3) и </a:t>
            </a:r>
            <a:r>
              <a:rPr lang="ru-RU" sz="1200" b="1" strike="noStrike" spc="-1" dirty="0" err="1">
                <a:latin typeface="Arial"/>
              </a:rPr>
              <a:t>лигнанами</a:t>
            </a:r>
            <a:r>
              <a:rPr lang="ru-RU" sz="1200" b="0" strike="noStrike" spc="-1" dirty="0">
                <a:latin typeface="Arial"/>
              </a:rPr>
              <a:t>, которые считаются  </a:t>
            </a:r>
            <a:r>
              <a:rPr lang="ru-RU" sz="1200" b="0" strike="noStrike" spc="-1" dirty="0" err="1">
                <a:latin typeface="Arial"/>
              </a:rPr>
              <a:t>фитоэстрогенами</a:t>
            </a:r>
            <a:r>
              <a:rPr lang="ru-RU" sz="1200" b="0" strike="noStrike" spc="-1" dirty="0">
                <a:latin typeface="Arial"/>
              </a:rPr>
              <a:t>. Исследования показывают, что </a:t>
            </a:r>
            <a:r>
              <a:rPr lang="ru-RU" sz="1200" b="0" strike="noStrike" spc="-1" dirty="0" err="1">
                <a:latin typeface="Arial"/>
              </a:rPr>
              <a:t>лигнаны</a:t>
            </a:r>
            <a:r>
              <a:rPr lang="ru-RU" sz="1200" b="0" strike="noStrike" spc="-1" dirty="0">
                <a:latin typeface="Arial"/>
              </a:rPr>
              <a:t> семян льна, дополненные  ПНЖК омега-3, способствуют заметному облегчению симптомов менопаузы.  </a:t>
            </a:r>
            <a:r>
              <a:rPr lang="ru-RU" sz="1200" b="0" strike="noStrike" spc="-1" dirty="0" err="1">
                <a:latin typeface="Arial"/>
              </a:rPr>
              <a:t>Лигнаны</a:t>
            </a:r>
            <a:r>
              <a:rPr lang="ru-RU" sz="1200" b="0" strike="noStrike" spc="-1" dirty="0">
                <a:latin typeface="Arial"/>
              </a:rPr>
              <a:t> семян льна, преобразуются кишечными бактериями в вещества, структурно схожие с эстрогенами – </a:t>
            </a:r>
            <a:r>
              <a:rPr lang="ru-RU" sz="1200" b="0" strike="noStrike" spc="-1" dirty="0" err="1">
                <a:latin typeface="Arial"/>
              </a:rPr>
              <a:t>энтеродиолом</a:t>
            </a:r>
            <a:r>
              <a:rPr lang="ru-RU" sz="1200" b="0" strike="noStrike" spc="-1" dirty="0">
                <a:latin typeface="Arial"/>
              </a:rPr>
              <a:t> и </a:t>
            </a:r>
            <a:r>
              <a:rPr lang="ru-RU" sz="1200" b="0" strike="noStrike" spc="-1" dirty="0" err="1">
                <a:latin typeface="Arial"/>
              </a:rPr>
              <a:t>энтеролактоном</a:t>
            </a:r>
            <a:r>
              <a:rPr lang="ru-RU" sz="1200" b="0" strike="noStrike" spc="-1" dirty="0">
                <a:latin typeface="Arial"/>
              </a:rPr>
              <a:t>. </a:t>
            </a:r>
          </a:p>
          <a:p>
            <a:pPr marL="216000" indent="-216000">
              <a:lnSpc>
                <a:spcPct val="100000"/>
              </a:lnSpc>
            </a:pPr>
            <a:r>
              <a:rPr lang="ru-RU" sz="1200" b="0" strike="noStrike" spc="-1" dirty="0">
                <a:latin typeface="Arial"/>
              </a:rPr>
              <a:t>Когда уровень эстрогена в организме низок (что обычно бывает во время менопаузы), </a:t>
            </a:r>
            <a:r>
              <a:rPr lang="ru-RU" sz="1200" b="0" strike="noStrike" spc="-1" dirty="0" err="1">
                <a:latin typeface="Arial"/>
              </a:rPr>
              <a:t>лигнаны</a:t>
            </a:r>
            <a:r>
              <a:rPr lang="ru-RU" sz="1200" b="0" strike="noStrike" spc="-1" dirty="0">
                <a:latin typeface="Arial"/>
              </a:rPr>
              <a:t> действуют как слабые эстрогены и помогают уменьшить дискомфортные симптомы климакса. </a:t>
            </a:r>
            <a:r>
              <a:rPr lang="ru-RU" sz="1200" b="0" strike="noStrike" spc="-1" dirty="0" smtClean="0">
                <a:latin typeface="Arial"/>
              </a:rPr>
              <a:t>Однако </a:t>
            </a:r>
            <a:r>
              <a:rPr lang="ru-RU" sz="1200" b="0" strike="noStrike" spc="-1" dirty="0">
                <a:latin typeface="Arial"/>
              </a:rPr>
              <a:t>если уровень собственного эстрогена слишком высок, </a:t>
            </a:r>
            <a:r>
              <a:rPr lang="ru-RU" sz="1200" b="0" strike="noStrike" spc="-1" dirty="0" err="1">
                <a:latin typeface="Arial"/>
              </a:rPr>
              <a:t>лигнаны</a:t>
            </a:r>
            <a:r>
              <a:rPr lang="ru-RU" sz="1200" b="0" strike="noStrike" spc="-1" dirty="0">
                <a:latin typeface="Arial"/>
              </a:rPr>
              <a:t> блокируют его избыток, связываясь с эстрогенными рецепторами.  То есть они оказывают регулирующее воздействие на уровень собственных эстрогенов.</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Кроме того, </a:t>
            </a:r>
            <a:r>
              <a:rPr lang="ru-RU" sz="1200" b="0" strike="noStrike" spc="-1" dirty="0" err="1">
                <a:latin typeface="Arial"/>
              </a:rPr>
              <a:t>лигнаны</a:t>
            </a:r>
            <a:r>
              <a:rPr lang="ru-RU" sz="1200" b="0" strike="noStrike" spc="-1" dirty="0">
                <a:latin typeface="Arial"/>
              </a:rPr>
              <a:t> помогают защитить организм от свободных радикалов (их действие сравнимо с эффектом витамина Е – мощного антиоксиданта). </a:t>
            </a:r>
          </a:p>
          <a:p>
            <a:pPr marL="216000" indent="-216000">
              <a:lnSpc>
                <a:spcPct val="100000"/>
              </a:lnSpc>
            </a:pPr>
            <a:r>
              <a:rPr lang="ru-RU" sz="1200" b="0" strike="noStrike" spc="-1" dirty="0">
                <a:latin typeface="Arial"/>
              </a:rPr>
              <a:t>Таким образом, они помогают предотвратить преждевременное старение и связанные с ним проблемы со здоровьем.</a:t>
            </a:r>
          </a:p>
          <a:p>
            <a:pPr marL="216000" indent="-216000">
              <a:lnSpc>
                <a:spcPct val="100000"/>
              </a:lnSpc>
            </a:pPr>
            <a:r>
              <a:rPr lang="ru-RU" sz="1200" b="0" strike="noStrike" spc="-1" dirty="0">
                <a:latin typeface="Arial"/>
              </a:rPr>
              <a:t>Также </a:t>
            </a:r>
            <a:r>
              <a:rPr lang="ru-RU" sz="1200" b="0" strike="noStrike" spc="-1" dirty="0" err="1">
                <a:latin typeface="Arial"/>
              </a:rPr>
              <a:t>лигнаны</a:t>
            </a:r>
            <a:r>
              <a:rPr lang="ru-RU" sz="1200" b="0" strike="noStrike" spc="-1" dirty="0">
                <a:latin typeface="Arial"/>
              </a:rPr>
              <a:t> эффективно поддерживают здоровье </a:t>
            </a:r>
            <a:r>
              <a:rPr lang="ru-RU" sz="1200" b="0" strike="noStrike" spc="-1" dirty="0" err="1">
                <a:latin typeface="Arial"/>
              </a:rPr>
              <a:t>сердечно-сосудистой</a:t>
            </a:r>
            <a:r>
              <a:rPr lang="ru-RU" sz="1200" b="0" strike="noStrike" spc="-1" dirty="0">
                <a:latin typeface="Arial"/>
              </a:rPr>
              <a:t> системы.</a:t>
            </a:r>
          </a:p>
          <a:p>
            <a:pPr marL="216000" indent="-216000">
              <a:lnSpc>
                <a:spcPct val="100000"/>
              </a:lnSpc>
            </a:pPr>
            <a:r>
              <a:rPr lang="ru-RU" sz="1200" b="0" strike="noStrike" spc="-1" dirty="0">
                <a:latin typeface="Arial"/>
              </a:rPr>
              <a:t>Еще одно свойство </a:t>
            </a:r>
            <a:r>
              <a:rPr lang="ru-RU" sz="1200" b="0" strike="noStrike" spc="-1" dirty="0" err="1">
                <a:latin typeface="Arial"/>
              </a:rPr>
              <a:t>лигнанов</a:t>
            </a:r>
            <a:r>
              <a:rPr lang="ru-RU" sz="1200" b="0" strike="noStrike" spc="-1" dirty="0">
                <a:latin typeface="Arial"/>
              </a:rPr>
              <a:t> – они положительно влияют на эмоциональное состояние: ингибируя фермент, который преобразует неактивный кортизол (гормон стресса) в активный, они снижают стресс  и улучшают подавленное настроение.</a:t>
            </a:r>
            <a:r>
              <a:rPr dirty="0"/>
              <a:t/>
            </a:r>
            <a:br>
              <a:rPr dirty="0"/>
            </a:br>
            <a:endParaRPr lang="ru-RU" sz="1200" b="0" strike="noStrike"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1143000" y="685800"/>
            <a:ext cx="4571640" cy="3428640"/>
          </a:xfrm>
          <a:prstGeom prst="rect">
            <a:avLst/>
          </a:prstGeom>
          <a:ln w="0">
            <a:noFill/>
          </a:ln>
        </p:spPr>
      </p:sp>
      <p:sp>
        <p:nvSpPr>
          <p:cNvPr id="291"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dirty="0">
                <a:latin typeface="Arial"/>
              </a:rPr>
              <a:t>Шафран – это уникальное растительное средство и самая дорогая специя на земле.</a:t>
            </a:r>
          </a:p>
          <a:p>
            <a:pPr marL="216000" indent="-216000">
              <a:lnSpc>
                <a:spcPct val="100000"/>
              </a:lnSpc>
            </a:pPr>
            <a:r>
              <a:rPr lang="ru-RU" sz="1200" b="0" strike="noStrike" spc="-1" dirty="0">
                <a:latin typeface="Arial"/>
              </a:rPr>
              <a:t>Это единственная пряность, цена на которую не снизилась со времен Средневековья, когда фунт шафрана можно было обменять на арабского скакуна. На Востоке его называли «красным золотом». Высокая цена шафрана объясняется двумя причинами. Во-первых, его производство очень трудоемко, во-вторых, аромат, вкус и лечебные свойства шафрана не имеют равных среди пряностей. Шафран – это высушенные рыльца пестиков крокуса (</a:t>
            </a:r>
            <a:r>
              <a:rPr lang="ru-RU" sz="1200" b="0" strike="noStrike" spc="-1" dirty="0" err="1">
                <a:latin typeface="Arial"/>
              </a:rPr>
              <a:t>Crocus</a:t>
            </a:r>
            <a:r>
              <a:rPr lang="ru-RU" sz="1200" b="0" strike="noStrike" spc="-1" dirty="0">
                <a:latin typeface="Arial"/>
              </a:rPr>
              <a:t> </a:t>
            </a:r>
            <a:r>
              <a:rPr lang="ru-RU" sz="1200" b="0" strike="noStrike" spc="-1" dirty="0" err="1">
                <a:latin typeface="Arial"/>
              </a:rPr>
              <a:t>sativus</a:t>
            </a:r>
            <a:r>
              <a:rPr lang="ru-RU" sz="1200" b="0" strike="noStrike" spc="-1" dirty="0">
                <a:latin typeface="Arial"/>
              </a:rPr>
              <a:t>), который массово цветет всего 10-15 дней в году, а продолжительность цветения каждого цветка – только 2-3 дня. Для сбора цветков и обработки пестиков крокуса используется исключительно ручной труд. Рыльца должны быть собраны в первый день раскрытия цветков на рассвете. Качество шафрана зависит от скорости сбора и сушки. Чтобы получить всего 1 кг шафрана, нужно переработать от 80 000 до 150 000 цветков! </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Экстракт рылец шафрана</a:t>
            </a:r>
            <a:r>
              <a:rPr lang="ru-RU" sz="1200" b="0" strike="noStrike" spc="-1" dirty="0">
                <a:latin typeface="Arial"/>
              </a:rPr>
              <a:t> помогает нормализовать </a:t>
            </a:r>
            <a:r>
              <a:rPr lang="ru-RU" sz="1200" b="0" strike="noStrike" spc="-1" dirty="0" err="1">
                <a:latin typeface="Arial"/>
              </a:rPr>
              <a:t>психоэмоциональный</a:t>
            </a:r>
            <a:r>
              <a:rPr lang="ru-RU" sz="1200" b="0" strike="noStrike" spc="-1" dirty="0">
                <a:latin typeface="Arial"/>
              </a:rPr>
              <a:t> фон. Как известно, женщины в период менопаузы часто испытывают подавленность, равнодушие к жизни и трудности с концентрацией. Эти эмоциональные нарушения вызваны снижением уровня эстрогена, параллельно с которым снижается уровень </a:t>
            </a:r>
            <a:r>
              <a:rPr lang="ru-RU" sz="1200" b="0" strike="noStrike" spc="-1" dirty="0" err="1">
                <a:latin typeface="Arial"/>
              </a:rPr>
              <a:t>серотонина</a:t>
            </a:r>
            <a:r>
              <a:rPr lang="ru-RU" sz="1200" b="0" strike="noStrike" spc="-1" dirty="0">
                <a:latin typeface="Arial"/>
              </a:rPr>
              <a:t> – «гормона радости». </a:t>
            </a:r>
            <a:r>
              <a:rPr lang="ru-RU" sz="1200" b="0" strike="noStrike" spc="-1" dirty="0" err="1">
                <a:latin typeface="Arial"/>
              </a:rPr>
              <a:t>Серотонин</a:t>
            </a:r>
            <a:r>
              <a:rPr lang="ru-RU" sz="1200" b="0" strike="noStrike" spc="-1" dirty="0">
                <a:latin typeface="Arial"/>
              </a:rPr>
              <a:t> влияет на важные психологические и физиологические функции: настроение, сексуальное влечение, когнитивные способности и память, работоспособность, сон, аппетит.</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Активные вещества экстракта шафрана стимулируют центральную нервную систему, высвобождая дофамин и </a:t>
            </a:r>
            <a:r>
              <a:rPr lang="ru-RU" sz="1200" b="0" strike="noStrike" spc="-1" dirty="0" err="1">
                <a:latin typeface="Arial"/>
              </a:rPr>
              <a:t>серотонин</a:t>
            </a:r>
            <a:r>
              <a:rPr lang="ru-RU" sz="1200" b="0" strike="noStrike" spc="-1" dirty="0">
                <a:latin typeface="Arial"/>
              </a:rPr>
              <a:t> </a:t>
            </a:r>
            <a:r>
              <a:rPr lang="ru-RU" sz="1200" b="0" strike="noStrike" spc="-1" dirty="0" err="1">
                <a:latin typeface="Arial"/>
              </a:rPr>
              <a:t>и</a:t>
            </a:r>
            <a:r>
              <a:rPr lang="ru-RU" sz="1200" b="0" strike="noStrike" spc="-1" dirty="0">
                <a:latin typeface="Arial"/>
              </a:rPr>
              <a:t> увеличивая продолжительность их «жизни» в головном мозге, </a:t>
            </a:r>
            <a:r>
              <a:rPr lang="ru-RU" sz="1200" b="0" strike="noStrike" spc="-1" dirty="0" smtClean="0">
                <a:latin typeface="Arial"/>
              </a:rPr>
              <a:t>улучшают </a:t>
            </a:r>
            <a:r>
              <a:rPr lang="ru-RU" sz="1200" b="0" strike="noStrike" spc="-1" dirty="0">
                <a:latin typeface="Arial"/>
              </a:rPr>
              <a:t>память, концентрацию, общий тонус, состояние кожи.</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143000" y="685800"/>
            <a:ext cx="4571640" cy="3428640"/>
          </a:xfrm>
          <a:prstGeom prst="rect">
            <a:avLst/>
          </a:prstGeom>
          <a:ln w="0">
            <a:noFill/>
          </a:ln>
        </p:spPr>
      </p:sp>
      <p:sp>
        <p:nvSpPr>
          <p:cNvPr id="293"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171360" indent="-171360">
              <a:lnSpc>
                <a:spcPct val="100000"/>
              </a:lnSpc>
              <a:buClr>
                <a:srgbClr val="000000"/>
              </a:buClr>
              <a:buFont typeface="Arial"/>
              <a:buChar char="•"/>
            </a:pPr>
            <a:r>
              <a:rPr lang="ru-RU" sz="1200" b="0" strike="noStrike" spc="-1" dirty="0">
                <a:latin typeface="Arial"/>
              </a:rPr>
              <a:t>Если </a:t>
            </a:r>
            <a:r>
              <a:rPr lang="ru-RU" sz="1200" b="1" strike="noStrike" spc="-1" dirty="0">
                <a:latin typeface="Arial"/>
              </a:rPr>
              <a:t>вчера</a:t>
            </a:r>
            <a:r>
              <a:rPr lang="ru-RU" sz="1200" b="0" strike="noStrike" spc="-1" dirty="0">
                <a:latin typeface="Arial"/>
              </a:rPr>
              <a:t> настрой на «преодоление менопаузы», то </a:t>
            </a:r>
            <a:r>
              <a:rPr lang="ru-RU" sz="1200" b="1" strike="noStrike" spc="-1" dirty="0">
                <a:latin typeface="Arial"/>
              </a:rPr>
              <a:t>сегодня</a:t>
            </a:r>
            <a:r>
              <a:rPr lang="ru-RU" sz="1200" b="0" strike="noStrike" spc="-1" dirty="0">
                <a:latin typeface="Arial"/>
              </a:rPr>
              <a:t> – помощь в прохождении «через менопаузу».</a:t>
            </a:r>
          </a:p>
          <a:p>
            <a:pPr marL="171360" indent="-171360">
              <a:lnSpc>
                <a:spcPct val="100000"/>
              </a:lnSpc>
              <a:buClr>
                <a:srgbClr val="000000"/>
              </a:buClr>
              <a:buFont typeface="Arial"/>
              <a:buChar char="•"/>
            </a:pPr>
            <a:r>
              <a:rPr lang="ru-RU" sz="1200" b="0" strike="noStrike" spc="-1" dirty="0">
                <a:latin typeface="Arial"/>
              </a:rPr>
              <a:t>Если </a:t>
            </a:r>
            <a:r>
              <a:rPr lang="ru-RU" sz="1200" b="1" strike="noStrike" spc="-1" dirty="0">
                <a:latin typeface="Arial"/>
              </a:rPr>
              <a:t>вчера</a:t>
            </a:r>
            <a:r>
              <a:rPr lang="ru-RU" sz="1200" b="0" strike="noStrike" spc="-1" dirty="0">
                <a:latin typeface="Arial"/>
              </a:rPr>
              <a:t> проблемы климактерического периода склонны были замалчиваться и они были закрыты для обсуждения, то </a:t>
            </a:r>
            <a:r>
              <a:rPr lang="ru-RU" sz="1200" b="1" strike="noStrike" spc="-1" dirty="0">
                <a:latin typeface="Arial"/>
              </a:rPr>
              <a:t>сегодня </a:t>
            </a:r>
            <a:r>
              <a:rPr lang="ru-RU" sz="1200" b="0" strike="noStrike" spc="-1" dirty="0">
                <a:latin typeface="Arial"/>
              </a:rPr>
              <a:t>–</a:t>
            </a:r>
            <a:r>
              <a:rPr lang="ru-RU" sz="1200" b="1" strike="noStrike" spc="-1" dirty="0">
                <a:latin typeface="Arial"/>
              </a:rPr>
              <a:t> </a:t>
            </a:r>
            <a:r>
              <a:rPr lang="ru-RU" sz="1200" b="0" strike="noStrike" spc="-1" dirty="0">
                <a:latin typeface="Arial"/>
              </a:rPr>
              <a:t>открытая и достоверная информация по вопросам менопаузы, анализ сложившейся ситуации и индивидуальный подход к каждой женщине.</a:t>
            </a:r>
          </a:p>
          <a:p>
            <a:pPr marL="171360" indent="-171360">
              <a:lnSpc>
                <a:spcPct val="100000"/>
              </a:lnSpc>
              <a:buClr>
                <a:srgbClr val="000000"/>
              </a:buClr>
              <a:buFont typeface="Arial"/>
              <a:buChar char="•"/>
            </a:pPr>
            <a:r>
              <a:rPr lang="ru-RU" sz="1200" b="0" strike="noStrike" spc="-1" dirty="0">
                <a:latin typeface="Arial"/>
              </a:rPr>
              <a:t>Если </a:t>
            </a:r>
            <a:r>
              <a:rPr lang="ru-RU" sz="1200" b="1" strike="noStrike" spc="-1" dirty="0">
                <a:latin typeface="Arial"/>
              </a:rPr>
              <a:t>вчера</a:t>
            </a:r>
            <a:r>
              <a:rPr lang="ru-RU" sz="1200" b="0" strike="noStrike" spc="-1" dirty="0">
                <a:latin typeface="Arial"/>
              </a:rPr>
              <a:t> акцент делался на то, что «климакс – это болезнь», то </a:t>
            </a:r>
            <a:r>
              <a:rPr lang="ru-RU" sz="1200" b="1" strike="noStrike" spc="-1" dirty="0">
                <a:latin typeface="Arial"/>
              </a:rPr>
              <a:t>сегодня </a:t>
            </a:r>
            <a:r>
              <a:rPr lang="ru-RU" sz="1200" b="0" strike="noStrike" spc="-1" dirty="0">
                <a:latin typeface="Arial"/>
              </a:rPr>
              <a:t>менопауза – это естественный этап жизни женщины, всего лишь недостаток определенных гормонов в организме женщины, которые нуждаются в своевременном восполнении.</a:t>
            </a:r>
          </a:p>
          <a:p>
            <a:pPr>
              <a:lnSpc>
                <a:spcPct val="100000"/>
              </a:lnSpc>
            </a:pPr>
            <a:endParaRPr lang="ru-RU" sz="1200" b="0" strike="noStrike" spc="-1" dirty="0">
              <a:latin typeface="Arial"/>
            </a:endParaRPr>
          </a:p>
          <a:p>
            <a:pPr>
              <a:lnSpc>
                <a:spcPct val="100000"/>
              </a:lnSpc>
            </a:pPr>
            <a:r>
              <a:rPr lang="ru-RU" sz="1200" b="0" strike="noStrike" spc="-1" dirty="0">
                <a:latin typeface="Arial"/>
              </a:rPr>
              <a:t>А еще будьте активны! Занимайтесь физическими упражнениями (по крайней </a:t>
            </a:r>
            <a:r>
              <a:rPr lang="ru-RU" sz="1200" b="0" strike="noStrike" spc="-1" dirty="0" smtClean="0">
                <a:latin typeface="Arial"/>
              </a:rPr>
              <a:t>мере </a:t>
            </a:r>
            <a:r>
              <a:rPr lang="ru-RU" sz="1200" b="0" strike="noStrike" spc="-1" dirty="0">
                <a:latin typeface="Arial"/>
              </a:rPr>
              <a:t>полчаса в день), старайтесь вести активный образ жизни – это является профилактикой </a:t>
            </a:r>
            <a:r>
              <a:rPr lang="ru-RU" sz="1200" b="0" strike="noStrike" spc="-1" dirty="0" err="1">
                <a:latin typeface="Arial"/>
              </a:rPr>
              <a:t>остеопороза</a:t>
            </a:r>
            <a:r>
              <a:rPr lang="ru-RU" sz="1200" b="0" strike="noStrike" spc="-1" dirty="0">
                <a:latin typeface="Arial"/>
              </a:rPr>
              <a:t>. Больше гуляйте, ходите пешком, пользуйтесь лестницей, даже если есть лифт. </a:t>
            </a:r>
          </a:p>
          <a:p>
            <a:pPr>
              <a:lnSpc>
                <a:spcPct val="100000"/>
              </a:lnSpc>
            </a:pPr>
            <a:endParaRPr lang="ru-RU" sz="1200" b="0" strike="noStrike" spc="-1" dirty="0">
              <a:latin typeface="Arial"/>
            </a:endParaRPr>
          </a:p>
          <a:p>
            <a:pPr>
              <a:lnSpc>
                <a:spcPct val="100000"/>
              </a:lnSpc>
            </a:pPr>
            <a:r>
              <a:rPr lang="ru-RU" sz="1200" b="0" strike="noStrike" spc="-1" dirty="0">
                <a:latin typeface="Arial"/>
              </a:rPr>
              <a:t>И помните, что климакс – это не название болезни: в переводе с греческого это слово означает лишь «ступень», </a:t>
            </a:r>
            <a:r>
              <a:rPr lang="ru-RU" sz="1200" b="0" strike="noStrike" spc="-1" dirty="0" err="1">
                <a:latin typeface="Arial"/>
              </a:rPr>
              <a:t>ступень</a:t>
            </a:r>
            <a:r>
              <a:rPr lang="ru-RU" sz="1200" b="0" strike="noStrike" spc="-1" dirty="0">
                <a:latin typeface="Arial"/>
              </a:rPr>
              <a:t> в новую фазу жизни, которая может быть приятной и активной, благодаря </a:t>
            </a:r>
            <a:r>
              <a:rPr lang="ru-RU" sz="1200" b="1" strike="noStrike" spc="-1" dirty="0">
                <a:latin typeface="Arial"/>
              </a:rPr>
              <a:t>«</a:t>
            </a:r>
            <a:r>
              <a:rPr lang="ru-RU" sz="1200" b="1" strike="noStrike" spc="-1" dirty="0" err="1">
                <a:latin typeface="Arial"/>
              </a:rPr>
              <a:t>PhytoMix</a:t>
            </a:r>
            <a:r>
              <a:rPr lang="ru-RU" sz="1200" b="1" strike="noStrike" spc="-1" dirty="0">
                <a:latin typeface="Arial"/>
              </a:rPr>
              <a:t> </a:t>
            </a:r>
            <a:r>
              <a:rPr lang="ru-RU" sz="1200" b="1" strike="noStrike" spc="-1" dirty="0" err="1">
                <a:latin typeface="Arial"/>
              </a:rPr>
              <a:t>for</a:t>
            </a:r>
            <a:r>
              <a:rPr lang="ru-RU" sz="1200" b="1" strike="noStrike" spc="-1" dirty="0">
                <a:latin typeface="Arial"/>
              </a:rPr>
              <a:t> </a:t>
            </a:r>
            <a:r>
              <a:rPr lang="ru-RU" sz="1200" b="1" strike="noStrike" spc="-1" dirty="0" err="1">
                <a:latin typeface="Arial"/>
              </a:rPr>
              <a:t>Women</a:t>
            </a:r>
            <a:r>
              <a:rPr lang="ru-RU" sz="1200" b="1" strike="noStrike" spc="-1" dirty="0">
                <a:latin typeface="Arial"/>
              </a:rPr>
              <a:t>» («</a:t>
            </a:r>
            <a:r>
              <a:rPr lang="ru-RU" sz="1200" b="1" strike="noStrike" spc="-1" dirty="0" err="1">
                <a:latin typeface="Arial"/>
              </a:rPr>
              <a:t>Фитоформула</a:t>
            </a:r>
            <a:r>
              <a:rPr lang="ru-RU" sz="1200" b="1" strike="noStrike" spc="-1" dirty="0">
                <a:latin typeface="Arial"/>
              </a:rPr>
              <a:t> для женщин</a:t>
            </a:r>
            <a:r>
              <a:rPr lang="ru-RU" sz="1200" b="1" strike="noStrike" spc="-1" dirty="0" smtClean="0">
                <a:latin typeface="Arial"/>
              </a:rPr>
              <a:t>»).</a:t>
            </a:r>
            <a:endParaRPr lang="ru-RU" sz="1200" b="0" strike="noStrike" spc="-1" dirty="0">
              <a:latin typeface="Arial"/>
            </a:endParaRPr>
          </a:p>
          <a:p>
            <a:pPr>
              <a:lnSpc>
                <a:spcPct val="100000"/>
              </a:lnSpc>
            </a:pPr>
            <a:endParaRPr lang="ru-RU" sz="1200" b="0" strike="noStrike" spc="-1" dirty="0">
              <a:latin typeface="Arial"/>
            </a:endParaRPr>
          </a:p>
          <a:p>
            <a:pPr>
              <a:lnSpc>
                <a:spcPct val="100000"/>
              </a:lnSpc>
            </a:pPr>
            <a:endParaRPr lang="ru-RU" sz="1200" b="0" strike="noStrike" spc="-1" dirty="0">
              <a:latin typeface="Arial"/>
            </a:endParaRPr>
          </a:p>
          <a:p>
            <a:pPr>
              <a:lnSpc>
                <a:spcPct val="100000"/>
              </a:lnSpc>
            </a:pPr>
            <a:endParaRPr lang="ru-RU" sz="1200" b="0" strike="noStrike" spc="-1" dirty="0">
              <a:latin typeface="Arial"/>
            </a:endParaRPr>
          </a:p>
          <a:p>
            <a:pPr>
              <a:lnSpc>
                <a:spcPct val="100000"/>
              </a:lnSpc>
            </a:pPr>
            <a:endParaRPr lang="ru-RU" sz="1200" b="0" strike="noStrike" spc="-1"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noRot="1" noChangeAspect="1"/>
          </p:cNvSpPr>
          <p:nvPr>
            <p:ph type="sldImg"/>
          </p:nvPr>
        </p:nvSpPr>
        <p:spPr>
          <a:xfrm>
            <a:off x="1143000" y="685800"/>
            <a:ext cx="4571640" cy="3428640"/>
          </a:xfrm>
          <a:prstGeom prst="rect">
            <a:avLst/>
          </a:prstGeom>
          <a:ln w="0">
            <a:noFill/>
          </a:ln>
        </p:spPr>
      </p:sp>
      <p:sp>
        <p:nvSpPr>
          <p:cNvPr id="271"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dirty="0">
                <a:latin typeface="Arial"/>
              </a:rPr>
              <a:t>Почему это происходит?</a:t>
            </a:r>
          </a:p>
          <a:p>
            <a:pPr marL="216000" indent="-216000">
              <a:lnSpc>
                <a:spcPct val="100000"/>
              </a:lnSpc>
            </a:pPr>
            <a:r>
              <a:rPr lang="ru-RU" sz="1200" b="0" strike="noStrike" spc="-1" dirty="0">
                <a:latin typeface="Arial"/>
              </a:rPr>
              <a:t>С возрастом постепенно снижается функция яичников и сокращается выработка эстрогена, вследствие чего в организме женщины происходит гормональная перестройка. Но поскольку гормоны регулируют различные процессы жизнедеятельности, то их нарастающий дефицит при климаксе проявляется различными неприятными симптомами: </a:t>
            </a:r>
          </a:p>
          <a:p>
            <a:pPr marL="171360" indent="-171360">
              <a:lnSpc>
                <a:spcPct val="100000"/>
              </a:lnSpc>
              <a:buClr>
                <a:srgbClr val="000000"/>
              </a:buClr>
              <a:buFont typeface="Arial"/>
              <a:buChar char="•"/>
            </a:pPr>
            <a:r>
              <a:rPr lang="ru-RU" sz="1200" b="0" strike="noStrike" spc="-1" dirty="0">
                <a:latin typeface="Arial"/>
              </a:rPr>
              <a:t>нерегулярность менструального цикла, </a:t>
            </a:r>
          </a:p>
          <a:p>
            <a:pPr marL="171360" indent="-171360">
              <a:lnSpc>
                <a:spcPct val="100000"/>
              </a:lnSpc>
              <a:buClr>
                <a:srgbClr val="000000"/>
              </a:buClr>
              <a:buFont typeface="Arial"/>
              <a:buChar char="•"/>
            </a:pPr>
            <a:r>
              <a:rPr lang="ru-RU" sz="1200" b="0" strike="noStrike" spc="-1" dirty="0">
                <a:latin typeface="Arial"/>
              </a:rPr>
              <a:t>приливы жара и потливость, </a:t>
            </a:r>
          </a:p>
          <a:p>
            <a:pPr marL="171360" indent="-171360">
              <a:lnSpc>
                <a:spcPct val="100000"/>
              </a:lnSpc>
              <a:buClr>
                <a:srgbClr val="000000"/>
              </a:buClr>
              <a:buFont typeface="Arial"/>
              <a:buChar char="•"/>
            </a:pPr>
            <a:r>
              <a:rPr lang="ru-RU" sz="1200" b="0" strike="noStrike" spc="-1" dirty="0">
                <a:latin typeface="Arial"/>
              </a:rPr>
              <a:t>головные боли, </a:t>
            </a:r>
          </a:p>
          <a:p>
            <a:pPr marL="171360" indent="-171360">
              <a:lnSpc>
                <a:spcPct val="100000"/>
              </a:lnSpc>
              <a:buClr>
                <a:srgbClr val="000000"/>
              </a:buClr>
              <a:buFont typeface="Arial"/>
              <a:buChar char="•"/>
            </a:pPr>
            <a:r>
              <a:rPr lang="ru-RU" sz="1200" b="0" strike="noStrike" spc="-1" dirty="0">
                <a:latin typeface="Arial"/>
              </a:rPr>
              <a:t>повышение АД, </a:t>
            </a:r>
          </a:p>
          <a:p>
            <a:pPr marL="171360" indent="-171360">
              <a:lnSpc>
                <a:spcPct val="100000"/>
              </a:lnSpc>
              <a:buClr>
                <a:srgbClr val="000000"/>
              </a:buClr>
              <a:buFont typeface="Arial"/>
              <a:buChar char="•"/>
            </a:pPr>
            <a:r>
              <a:rPr lang="ru-RU" sz="1200" b="0" strike="noStrike" spc="-1" dirty="0">
                <a:latin typeface="Arial"/>
              </a:rPr>
              <a:t>колебания настроения, </a:t>
            </a:r>
          </a:p>
          <a:p>
            <a:pPr marL="171360" indent="-171360">
              <a:lnSpc>
                <a:spcPct val="100000"/>
              </a:lnSpc>
              <a:buClr>
                <a:srgbClr val="000000"/>
              </a:buClr>
              <a:buFont typeface="Arial"/>
              <a:buChar char="•"/>
            </a:pPr>
            <a:r>
              <a:rPr lang="ru-RU" sz="1200" b="0" strike="noStrike" spc="-1" dirty="0">
                <a:latin typeface="Arial"/>
              </a:rPr>
              <a:t>снижение либидо, </a:t>
            </a:r>
          </a:p>
          <a:p>
            <a:pPr marL="171360" indent="-171360">
              <a:lnSpc>
                <a:spcPct val="100000"/>
              </a:lnSpc>
              <a:buClr>
                <a:srgbClr val="000000"/>
              </a:buClr>
              <a:buFont typeface="Arial"/>
              <a:buChar char="•"/>
            </a:pPr>
            <a:r>
              <a:rPr lang="ru-RU" sz="1200" b="0" strike="noStrike" spc="-1" dirty="0">
                <a:latin typeface="Arial"/>
              </a:rPr>
              <a:t>бессонница, </a:t>
            </a:r>
          </a:p>
          <a:p>
            <a:pPr marL="171360" indent="-171360">
              <a:lnSpc>
                <a:spcPct val="100000"/>
              </a:lnSpc>
              <a:buClr>
                <a:srgbClr val="000000"/>
              </a:buClr>
              <a:buFont typeface="Arial"/>
              <a:buChar char="•"/>
            </a:pPr>
            <a:r>
              <a:rPr lang="ru-RU" sz="1200" b="0" strike="noStrike" spc="-1" dirty="0">
                <a:latin typeface="Arial"/>
              </a:rPr>
              <a:t>сонливость/усталость, </a:t>
            </a:r>
          </a:p>
          <a:p>
            <a:pPr marL="171360" indent="-171360">
              <a:lnSpc>
                <a:spcPct val="100000"/>
              </a:lnSpc>
              <a:buClr>
                <a:srgbClr val="000000"/>
              </a:buClr>
              <a:buFont typeface="Arial"/>
              <a:buChar char="•"/>
            </a:pPr>
            <a:r>
              <a:rPr lang="ru-RU" sz="1200" b="0" strike="noStrike" spc="-1" dirty="0">
                <a:latin typeface="Arial"/>
              </a:rPr>
              <a:t>раздражительность, </a:t>
            </a:r>
          </a:p>
          <a:p>
            <a:pPr marL="171360" indent="-171360">
              <a:lnSpc>
                <a:spcPct val="100000"/>
              </a:lnSpc>
              <a:buClr>
                <a:srgbClr val="000000"/>
              </a:buClr>
              <a:buFont typeface="Arial"/>
              <a:buChar char="•"/>
            </a:pPr>
            <a:r>
              <a:rPr lang="ru-RU" sz="1200" b="0" strike="noStrike" spc="-1" dirty="0">
                <a:latin typeface="Arial"/>
              </a:rPr>
              <a:t>беспокойство, </a:t>
            </a:r>
          </a:p>
          <a:p>
            <a:pPr marL="171360" indent="-171360">
              <a:lnSpc>
                <a:spcPct val="100000"/>
              </a:lnSpc>
              <a:buClr>
                <a:srgbClr val="000000"/>
              </a:buClr>
              <a:buFont typeface="Arial"/>
              <a:buChar char="•"/>
            </a:pPr>
            <a:r>
              <a:rPr lang="ru-RU" sz="1200" b="0" strike="noStrike" spc="-1" dirty="0">
                <a:latin typeface="Arial"/>
              </a:rPr>
              <a:t>депрессия, </a:t>
            </a:r>
          </a:p>
          <a:p>
            <a:pPr marL="171360" indent="-171360">
              <a:lnSpc>
                <a:spcPct val="100000"/>
              </a:lnSpc>
              <a:buClr>
                <a:srgbClr val="000000"/>
              </a:buClr>
              <a:buFont typeface="Arial"/>
              <a:buChar char="•"/>
            </a:pPr>
            <a:r>
              <a:rPr lang="ru-RU" sz="1200" b="0" strike="noStrike" spc="-1" dirty="0">
                <a:latin typeface="Arial"/>
              </a:rPr>
              <a:t>нарушения памяти,</a:t>
            </a:r>
          </a:p>
          <a:p>
            <a:pPr marL="171360" indent="-171360">
              <a:lnSpc>
                <a:spcPct val="100000"/>
              </a:lnSpc>
              <a:buClr>
                <a:srgbClr val="000000"/>
              </a:buClr>
              <a:buFont typeface="Arial"/>
              <a:buChar char="•"/>
            </a:pPr>
            <a:r>
              <a:rPr lang="ru-RU" sz="1200" b="0" strike="noStrike" spc="-1" dirty="0">
                <a:latin typeface="Arial"/>
              </a:rPr>
              <a:t>учащенное сердцебиение</a:t>
            </a:r>
          </a:p>
          <a:p>
            <a:pPr>
              <a:lnSpc>
                <a:spcPct val="100000"/>
              </a:lnSpc>
            </a:pPr>
            <a:endParaRPr lang="ru-RU" sz="1200" b="0" strike="noStrike" spc="-1" dirty="0">
              <a:latin typeface="Arial"/>
            </a:endParaRPr>
          </a:p>
          <a:p>
            <a:pPr>
              <a:lnSpc>
                <a:spcPct val="100000"/>
              </a:lnSpc>
            </a:pPr>
            <a:r>
              <a:rPr lang="ru-RU" sz="1200" b="0" strike="noStrike" spc="-1" dirty="0">
                <a:latin typeface="Arial"/>
              </a:rPr>
              <a:t>Дополнительная информация:</a:t>
            </a:r>
          </a:p>
          <a:p>
            <a:pPr>
              <a:lnSpc>
                <a:spcPct val="100000"/>
              </a:lnSpc>
            </a:pPr>
            <a:r>
              <a:rPr lang="ru-RU" sz="1200" b="1" strike="noStrike" spc="-1" dirty="0">
                <a:latin typeface="Arial"/>
              </a:rPr>
              <a:t>Приливы, </a:t>
            </a:r>
            <a:r>
              <a:rPr lang="ru-RU" sz="1200" b="0" strike="noStrike" spc="-1" dirty="0">
                <a:latin typeface="Arial"/>
              </a:rPr>
              <a:t>проявляющиеся чувством жара, повышенным потоотделением, скачками пульса и артериального давления, – это один из наиболее распространенных симптомов, от которого страдают женщины в период перехода к менопаузе и во время менопаузы. Длятся они обычно около 3-10 минут и могут повторяться с разной частотой и интенсивностью, внося существенный дискомфорт в повседневную жизнь. Приливы появляются вследствие нарушений в работе системы терморегуляции организма. Это одна из основных причин, по которой женщины в менопаузе обращаются к врачу в надежде облегчить свое состояние.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noRot="1" noChangeAspect="1"/>
          </p:cNvSpPr>
          <p:nvPr>
            <p:ph type="sldImg"/>
          </p:nvPr>
        </p:nvSpPr>
        <p:spPr>
          <a:xfrm>
            <a:off x="381000" y="685800"/>
            <a:ext cx="6096000" cy="3429000"/>
          </a:xfrm>
          <a:prstGeom prst="rect">
            <a:avLst/>
          </a:prstGeom>
          <a:ln w="0">
            <a:noFill/>
          </a:ln>
        </p:spPr>
      </p:sp>
      <p:sp>
        <p:nvSpPr>
          <p:cNvPr id="273"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a:latin typeface="Arial"/>
              </a:rPr>
              <a:t>Женские половые гормоны эстрогены принимают участие в работе репродуктивной системы, гипофиза и гипоталамуса, молочных желез, головного мозга, сердечно-сосудистой и костно-мышечной систем, мочевого пузыря, кожи и волос, толстого кишечника, печени.  Соответственно при дефиците эстрогенов работа этих органов и систем нарушается и ухудшается.</a:t>
            </a:r>
          </a:p>
          <a:p>
            <a:pPr marL="216000" indent="-216000">
              <a:lnSpc>
                <a:spcPct val="100000"/>
              </a:lnSpc>
            </a:pPr>
            <a:endParaRPr lang="ru-RU" sz="1200" b="0" strike="noStrike" spc="-1">
              <a:latin typeface="Arial"/>
            </a:endParaRPr>
          </a:p>
          <a:p>
            <a:pPr marL="216000" indent="-216000">
              <a:lnSpc>
                <a:spcPct val="100000"/>
              </a:lnSpc>
            </a:pPr>
            <a:r>
              <a:rPr lang="ru-RU" sz="1200" b="0" strike="noStrike" spc="-1">
                <a:latin typeface="Arial"/>
              </a:rPr>
              <a:t>Климактерический синдром - комплекс вегетативно-сосудистых, психических и обменно-эндокринных нарушений, возникающих у женщин на фоне угасания (или резкой потери) гормональной функции яичников и общего старения организма. Климактерический синдром возникает как результат возрастного снижения уровня женских половых гормонов (эстрогенов) в организме и изменений в работе гипоталамуса. Длительность этого патологического состояния может составлять от полутора до 10 лет. В среднем же симптомы наблюдаются около 2–5 лет. Их выраженность зависит от общего состояния здоровья женщины и индивидуальных особенностей ее организма.</a:t>
            </a:r>
          </a:p>
          <a:p>
            <a:pPr marL="216000" indent="-216000">
              <a:lnSpc>
                <a:spcPct val="100000"/>
              </a:lnSpc>
            </a:pPr>
            <a:r>
              <a:rPr lang="ru-RU" sz="1200" b="0" strike="noStrike" spc="-1">
                <a:latin typeface="Arial"/>
              </a:rPr>
              <a:t>Частота климактерического синдрома составляет 40—60%. Климактерический синдром может проявляться в пременопаузе (37%), совпадать с менопау­зой (40%), возникать через 1—1,5 года (21%) или 3—5 лет после менопаузы (2%).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143000" y="685800"/>
            <a:ext cx="4571640" cy="3428640"/>
          </a:xfrm>
          <a:prstGeom prst="rect">
            <a:avLst/>
          </a:prstGeom>
          <a:ln w="0">
            <a:noFill/>
          </a:ln>
        </p:spPr>
      </p:sp>
      <p:sp>
        <p:nvSpPr>
          <p:cNvPr id="275"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dirty="0">
                <a:latin typeface="Arial"/>
              </a:rPr>
              <a:t>Как бы нам ни хотелось избежать, отодвинуть, «перепрыгнуть» менопаузу – это невозможно. </a:t>
            </a:r>
          </a:p>
          <a:p>
            <a:pPr marL="216000" indent="-216000">
              <a:lnSpc>
                <a:spcPct val="100000"/>
              </a:lnSpc>
            </a:pPr>
            <a:r>
              <a:rPr lang="ru-RU" sz="1200" b="0" strike="noStrike" spc="-1" dirty="0">
                <a:latin typeface="Arial"/>
              </a:rPr>
              <a:t>Процесс естественный, так задумано природой.</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Чем мы можем помочь себе или близким женщинам (мамам, бабушкам, сестрам)?</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Облегчить негативную симптоматику и сделать время менопаузы максимально комфортным – вот что в наших силах.</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Как это сделать:</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1 Вариант – заместительная </a:t>
            </a:r>
            <a:r>
              <a:rPr lang="ru-RU" sz="1200" b="1" strike="noStrike" spc="-1" dirty="0" err="1">
                <a:latin typeface="Arial"/>
              </a:rPr>
              <a:t>гомональная</a:t>
            </a:r>
            <a:r>
              <a:rPr lang="ru-RU" sz="1200" b="1" strike="noStrike" spc="-1" dirty="0">
                <a:latin typeface="Arial"/>
              </a:rPr>
              <a:t> терапия (ЗГТ). </a:t>
            </a:r>
            <a:r>
              <a:rPr lang="ru-RU" sz="1200" b="0" strike="noStrike" spc="-1" dirty="0">
                <a:latin typeface="Arial"/>
              </a:rPr>
              <a:t>Часто врачи назначают заместительную гормональную терапию (ЗГТ), которая направлена на возмещение дефицита эстрогенов с помощью лекарственных средств. ЗГТ достаточно эффективна, но у неё есть свои минусы:</a:t>
            </a:r>
          </a:p>
          <a:p>
            <a:pPr marL="216000" indent="-216000">
              <a:lnSpc>
                <a:spcPct val="100000"/>
              </a:lnSpc>
            </a:pPr>
            <a:r>
              <a:rPr lang="ru-RU" sz="1200" b="0" strike="noStrike" spc="-1" dirty="0">
                <a:latin typeface="Arial"/>
              </a:rPr>
              <a:t>Во-первых, и это самое главное, ЗГТ нельзя принимать длительно из-за риска возникновения осложнений и побочных эффектов, о которых упомянуто ниже. А значит, и помощь будет кратковременной.</a:t>
            </a:r>
          </a:p>
          <a:p>
            <a:pPr marL="216000" indent="-216000">
              <a:lnSpc>
                <a:spcPct val="100000"/>
              </a:lnSpc>
            </a:pPr>
            <a:r>
              <a:rPr lang="ru-RU" sz="1200" b="0" strike="noStrike" spc="-1" dirty="0">
                <a:latin typeface="Arial"/>
              </a:rPr>
              <a:t>Во-вторых, имеется ряд противопоказаний для назначения ЗГТ (смотри дополнительную информацию).</a:t>
            </a:r>
          </a:p>
          <a:p>
            <a:pPr marL="216000" indent="-216000">
              <a:lnSpc>
                <a:spcPct val="100000"/>
              </a:lnSpc>
            </a:pPr>
            <a:r>
              <a:rPr lang="ru-RU" sz="1200" b="0" strike="noStrike" spc="-1" dirty="0">
                <a:latin typeface="Arial"/>
              </a:rPr>
              <a:t>В-третьих, имеется ряд рисков, связанных с ЗГТ (смотри дополнительную информацию).</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2 Альтернативный вариант – </a:t>
            </a:r>
            <a:r>
              <a:rPr lang="ru-RU" sz="1200" b="1" strike="noStrike" spc="-1" dirty="0" err="1">
                <a:latin typeface="Arial"/>
              </a:rPr>
              <a:t>фитоэстрогены</a:t>
            </a:r>
            <a:r>
              <a:rPr lang="ru-RU" sz="1200" b="1" strike="noStrike" spc="-1" dirty="0">
                <a:latin typeface="Arial"/>
              </a:rPr>
              <a:t>.</a:t>
            </a:r>
            <a:endParaRPr lang="ru-RU" sz="1200" b="0" strike="noStrike" spc="-1" dirty="0">
              <a:latin typeface="Arial"/>
            </a:endParaRPr>
          </a:p>
          <a:p>
            <a:pPr marL="216000" indent="-216000">
              <a:lnSpc>
                <a:spcPct val="100000"/>
              </a:lnSpc>
            </a:pPr>
            <a:r>
              <a:rPr lang="ru-RU" sz="1200" b="0" strike="noStrike" spc="-1" dirty="0" err="1">
                <a:latin typeface="Arial"/>
              </a:rPr>
              <a:t>Фитоэстрогены</a:t>
            </a:r>
            <a:r>
              <a:rPr lang="ru-RU" sz="1200" b="0" strike="noStrike" spc="-1" dirty="0">
                <a:latin typeface="Arial"/>
              </a:rPr>
              <a:t> — это растительные соединения, которые, благодаря своей схожести по структуре с женскими половыми гормонами, успешно используются в современной медицине для мягкой коррекции различных гормональных нарушений, в том числе при климаксе.</a:t>
            </a:r>
          </a:p>
          <a:p>
            <a:pPr marL="216000" indent="-216000">
              <a:lnSpc>
                <a:spcPct val="100000"/>
              </a:lnSpc>
            </a:pPr>
            <a:endParaRPr lang="ru-RU" sz="1200" b="0" strike="noStrike" spc="-1" dirty="0">
              <a:latin typeface="Arial"/>
            </a:endParaRPr>
          </a:p>
          <a:p>
            <a:pPr marL="216000" indent="-216000">
              <a:lnSpc>
                <a:spcPct val="100000"/>
              </a:lnSpc>
            </a:pPr>
            <a:endParaRPr lang="ru-RU" sz="1200" b="0" strike="noStrike" spc="-1" dirty="0">
              <a:latin typeface="Arial"/>
            </a:endParaRP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Дополнительная информация</a:t>
            </a:r>
            <a:endParaRPr lang="ru-RU" sz="1200" b="0" strike="noStrike" spc="-1" dirty="0">
              <a:latin typeface="Arial"/>
            </a:endParaRPr>
          </a:p>
          <a:p>
            <a:pPr marL="216000" indent="-216000">
              <a:lnSpc>
                <a:spcPct val="100000"/>
              </a:lnSpc>
            </a:pPr>
            <a:r>
              <a:rPr lang="ru-RU" sz="1200" b="0" strike="noStrike" spc="-1" dirty="0">
                <a:latin typeface="Arial"/>
              </a:rPr>
              <a:t>Заместительная гормональная терапия не рекомендована, если:</a:t>
            </a:r>
          </a:p>
          <a:p>
            <a:pPr marL="216000" indent="-216000">
              <a:lnSpc>
                <a:spcPct val="100000"/>
              </a:lnSpc>
            </a:pPr>
            <a:r>
              <a:rPr lang="ru-RU" sz="1200" b="0" strike="noStrike" spc="-1" dirty="0">
                <a:latin typeface="Arial"/>
              </a:rPr>
              <a:t>У вас есть или были новообразования матки, яичников, молочных желез. </a:t>
            </a:r>
          </a:p>
          <a:p>
            <a:pPr marL="216000" indent="-216000">
              <a:lnSpc>
                <a:spcPct val="100000"/>
              </a:lnSpc>
            </a:pPr>
            <a:r>
              <a:rPr lang="ru-RU" sz="1200" b="0" strike="noStrike" spc="-1" dirty="0">
                <a:latin typeface="Arial"/>
              </a:rPr>
              <a:t>У вас имеется почечная или печеночная недостаточность.</a:t>
            </a:r>
          </a:p>
          <a:p>
            <a:pPr marL="216000" indent="-216000">
              <a:lnSpc>
                <a:spcPct val="100000"/>
              </a:lnSpc>
            </a:pPr>
            <a:r>
              <a:rPr lang="ru-RU" sz="1200" b="0" strike="noStrike" spc="-1" dirty="0">
                <a:latin typeface="Arial"/>
              </a:rPr>
              <a:t>У вас повышен уровень холестерина в крови. </a:t>
            </a:r>
          </a:p>
          <a:p>
            <a:pPr marL="216000" indent="-216000">
              <a:lnSpc>
                <a:spcPct val="100000"/>
              </a:lnSpc>
            </a:pPr>
            <a:r>
              <a:rPr lang="ru-RU" sz="1200" b="0" strike="noStrike" spc="-1" dirty="0">
                <a:latin typeface="Arial"/>
              </a:rPr>
              <a:t>У вас есть проблемы с венами, острый тромбофлебит и острая тромбоэмболическая болезнь.</a:t>
            </a:r>
          </a:p>
          <a:p>
            <a:pPr marL="216000" indent="-216000">
              <a:lnSpc>
                <a:spcPct val="100000"/>
              </a:lnSpc>
            </a:pPr>
            <a:r>
              <a:rPr lang="ru-RU" sz="1200" b="0" strike="noStrike" spc="-1" dirty="0">
                <a:latin typeface="Arial"/>
              </a:rPr>
              <a:t>У вас </a:t>
            </a:r>
            <a:r>
              <a:rPr lang="ru-RU" sz="1200" b="0" strike="noStrike" spc="-1" dirty="0" err="1">
                <a:latin typeface="Arial"/>
              </a:rPr>
              <a:t>эндометриоз</a:t>
            </a:r>
            <a:r>
              <a:rPr lang="ru-RU" sz="1200" b="0" strike="noStrike" spc="-1" dirty="0">
                <a:latin typeface="Arial"/>
              </a:rPr>
              <a:t>.</a:t>
            </a:r>
          </a:p>
          <a:p>
            <a:pPr marL="216000" indent="-216000">
              <a:lnSpc>
                <a:spcPct val="100000"/>
              </a:lnSpc>
            </a:pPr>
            <a:r>
              <a:rPr lang="ru-RU" sz="1200" b="0" strike="noStrike" spc="-1" dirty="0">
                <a:latin typeface="Arial"/>
              </a:rPr>
              <a:t>У вас сахарный диабет в тяжелых формах.</a:t>
            </a:r>
          </a:p>
          <a:p>
            <a:pPr marL="216000" indent="-216000">
              <a:lnSpc>
                <a:spcPct val="100000"/>
              </a:lnSpc>
            </a:pPr>
            <a:r>
              <a:rPr lang="ru-RU" sz="1200" b="0" strike="noStrike" spc="-1" dirty="0">
                <a:latin typeface="Arial"/>
              </a:rPr>
              <a:t>У вас врожденные нарушения жирового обмена.</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PlaceHolder 1"/>
          <p:cNvSpPr>
            <a:spLocks noGrp="1" noRot="1" noChangeAspect="1"/>
          </p:cNvSpPr>
          <p:nvPr>
            <p:ph type="sldImg"/>
          </p:nvPr>
        </p:nvSpPr>
        <p:spPr>
          <a:xfrm>
            <a:off x="1143000" y="685800"/>
            <a:ext cx="4571640" cy="3428640"/>
          </a:xfrm>
          <a:prstGeom prst="rect">
            <a:avLst/>
          </a:prstGeom>
          <a:ln w="0">
            <a:noFill/>
          </a:ln>
        </p:spPr>
      </p:sp>
      <p:sp>
        <p:nvSpPr>
          <p:cNvPr id="277"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dirty="0">
                <a:latin typeface="Arial"/>
              </a:rPr>
              <a:t>Что собой представляют </a:t>
            </a:r>
            <a:r>
              <a:rPr lang="ru-RU" sz="1200" b="0" strike="noStrike" spc="-1" dirty="0" err="1">
                <a:latin typeface="Arial"/>
              </a:rPr>
              <a:t>фитоэстрогены</a:t>
            </a:r>
            <a:r>
              <a:rPr lang="ru-RU" sz="1200" b="0" strike="noStrike" spc="-1" dirty="0">
                <a:latin typeface="Arial"/>
              </a:rPr>
              <a:t> и почему их применение может стать альтернативой заместительной гормонотерапии (ЗГТ)?</a:t>
            </a:r>
          </a:p>
          <a:p>
            <a:pPr marL="216000" indent="-216000">
              <a:lnSpc>
                <a:spcPct val="100000"/>
              </a:lnSpc>
            </a:pPr>
            <a:r>
              <a:rPr dirty="0"/>
              <a:t/>
            </a:r>
            <a:br>
              <a:rPr dirty="0"/>
            </a:br>
            <a:r>
              <a:rPr lang="ru-RU" sz="1200" b="0" strike="noStrike" spc="-1" dirty="0" err="1">
                <a:latin typeface="Arial"/>
              </a:rPr>
              <a:t>Фитоэстрогены</a:t>
            </a:r>
            <a:r>
              <a:rPr lang="ru-RU" sz="1200" b="0" strike="noStrike" spc="-1" dirty="0">
                <a:latin typeface="Arial"/>
              </a:rPr>
              <a:t>  – это особые вещества, которые содержатся в растениях и по своей структуре сходны с женскими  половыми гормонами </a:t>
            </a:r>
            <a:r>
              <a:rPr lang="ru-RU" sz="1200" b="0" strike="noStrike" spc="-1" dirty="0" smtClean="0">
                <a:latin typeface="+mn-lt"/>
              </a:rPr>
              <a:t>– </a:t>
            </a:r>
            <a:r>
              <a:rPr lang="ru-RU" sz="1200" b="0" strike="noStrike" spc="-1" dirty="0">
                <a:latin typeface="Arial"/>
              </a:rPr>
              <a:t>эстрогенами. </a:t>
            </a:r>
            <a:r>
              <a:rPr lang="ru-RU" sz="1200" b="0" strike="noStrike" spc="-1" dirty="0" err="1">
                <a:latin typeface="Arial"/>
              </a:rPr>
              <a:t>Фитоэстрогены</a:t>
            </a:r>
            <a:r>
              <a:rPr lang="ru-RU" sz="1200" b="0" strike="noStrike" spc="-1" dirty="0">
                <a:latin typeface="Arial"/>
              </a:rPr>
              <a:t> не являются </a:t>
            </a:r>
            <a:r>
              <a:rPr lang="ru-RU" sz="1200" b="0" strike="noStrike" spc="-1" dirty="0" smtClean="0">
                <a:latin typeface="Arial"/>
              </a:rPr>
              <a:t>гормонами</a:t>
            </a:r>
            <a:r>
              <a:rPr lang="ru-RU" sz="1200" b="0" strike="noStrike" spc="-1" dirty="0">
                <a:latin typeface="Arial"/>
              </a:rPr>
              <a:t>, но они проявляют в организме </a:t>
            </a:r>
            <a:r>
              <a:rPr lang="ru-RU" sz="1200" b="0" strike="noStrike" spc="-1" dirty="0" err="1">
                <a:latin typeface="Arial"/>
              </a:rPr>
              <a:t>эстрогеноподобную</a:t>
            </a:r>
            <a:r>
              <a:rPr lang="ru-RU" sz="1200" b="0" strike="noStrike" spc="-1" dirty="0">
                <a:latin typeface="Arial"/>
              </a:rPr>
              <a:t> активность, в результате чего дискомфорт, вызванный дефицитом собственного эстрогена, уменьшается.</a:t>
            </a:r>
          </a:p>
          <a:p>
            <a:pPr marL="216000" indent="-216000">
              <a:lnSpc>
                <a:spcPct val="100000"/>
              </a:lnSpc>
            </a:pPr>
            <a:r>
              <a:rPr lang="ru-RU" sz="1200" b="0" strike="noStrike" spc="-1" dirty="0" smtClean="0">
                <a:latin typeface="Arial"/>
              </a:rPr>
              <a:t>    Естественно</a:t>
            </a:r>
            <a:r>
              <a:rPr lang="ru-RU" sz="1200" b="0" strike="noStrike" spc="-1" dirty="0">
                <a:latin typeface="Arial"/>
              </a:rPr>
              <a:t>, полностью заменить человеческие эстрогены такие вещества не могут, однако они способны существенно </a:t>
            </a:r>
            <a:r>
              <a:rPr lang="ru-RU" sz="1200" b="0" strike="noStrike" spc="-1" dirty="0" smtClean="0">
                <a:latin typeface="Arial"/>
              </a:rPr>
              <a:t>улучшить</a:t>
            </a:r>
            <a:r>
              <a:rPr lang="ru-RU" sz="1200" b="0" strike="noStrike" spc="-1" baseline="0" dirty="0" smtClean="0">
                <a:latin typeface="Arial"/>
              </a:rPr>
              <a:t> </a:t>
            </a:r>
            <a:r>
              <a:rPr lang="ru-RU" sz="1200" b="0" strike="noStrike" spc="-1" dirty="0" smtClean="0">
                <a:latin typeface="Arial"/>
              </a:rPr>
              <a:t>самочувствие </a:t>
            </a:r>
            <a:r>
              <a:rPr lang="ru-RU" sz="1200" b="0" strike="noStrike" spc="-1" dirty="0">
                <a:latin typeface="Arial"/>
              </a:rPr>
              <a:t>женщин, переживающих климакс, улучшить качество жизни и продлить период активного долголетия. </a:t>
            </a:r>
          </a:p>
          <a:p>
            <a:pPr marL="216000" indent="-216000">
              <a:lnSpc>
                <a:spcPct val="100000"/>
              </a:lnSpc>
            </a:pPr>
            <a:r>
              <a:rPr lang="ru-RU" sz="1200" b="0" strike="noStrike" spc="-1" dirty="0">
                <a:latin typeface="Arial"/>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1143000" y="685800"/>
            <a:ext cx="4571640" cy="3428640"/>
          </a:xfrm>
          <a:prstGeom prst="rect">
            <a:avLst/>
          </a:prstGeom>
          <a:ln w="0">
            <a:noFill/>
          </a:ln>
        </p:spPr>
      </p:sp>
      <p:sp>
        <p:nvSpPr>
          <p:cNvPr id="279"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a:latin typeface="Arial"/>
              </a:rPr>
              <a:t>В каких продуктах питания есть фитоэстрогены? </a:t>
            </a:r>
          </a:p>
          <a:p>
            <a:pPr marL="216000" indent="-216000">
              <a:lnSpc>
                <a:spcPct val="100000"/>
              </a:lnSpc>
            </a:pPr>
            <a:r>
              <a:rPr lang="ru-RU" sz="1200" b="0" strike="noStrike" spc="-1">
                <a:latin typeface="Arial"/>
              </a:rPr>
              <a:t>Говоря о фитоэстрогенах, чаще всего вспоминают сою и соевые продукты (см. дополнительную информацию).</a:t>
            </a:r>
          </a:p>
          <a:p>
            <a:pPr marL="216000" indent="-216000">
              <a:lnSpc>
                <a:spcPct val="100000"/>
              </a:lnSpc>
            </a:pPr>
            <a:r>
              <a:rPr lang="ru-RU" sz="1200" b="0" strike="noStrike" spc="-1">
                <a:latin typeface="Arial"/>
              </a:rPr>
              <a:t>Почти не уступают сое по содержанию фитоэстрогенов бобовые – горох, фасоль, бобы, чечевица, люцерна.</a:t>
            </a:r>
          </a:p>
          <a:p>
            <a:pPr marL="216000" indent="-216000">
              <a:lnSpc>
                <a:spcPct val="100000"/>
              </a:lnSpc>
            </a:pPr>
            <a:r>
              <a:rPr lang="ru-RU" sz="1200" b="0" strike="noStrike" spc="-1">
                <a:latin typeface="Arial"/>
              </a:rPr>
              <a:t>Сыр с плесенью содержит фитоэстрогены за счёт грибка, который дополнительно обогащает продукт собственными гормоноподобными веществами.</a:t>
            </a:r>
          </a:p>
          <a:p>
            <a:pPr marL="216000" indent="-216000">
              <a:lnSpc>
                <a:spcPct val="100000"/>
              </a:lnSpc>
            </a:pPr>
            <a:r>
              <a:rPr lang="ru-RU" sz="1200" b="0" strike="noStrike" spc="-1">
                <a:latin typeface="Arial"/>
              </a:rPr>
              <a:t>Рожь, ячмень, рис, овёс, подсолнечник, пшеница имеют в своём составе фитоэстрогены. Проростки этих растений и сок недозрелых колосков насыщены ими в большей степени.</a:t>
            </a:r>
          </a:p>
          <a:p>
            <a:pPr marL="216000" indent="-216000">
              <a:lnSpc>
                <a:spcPct val="100000"/>
              </a:lnSpc>
            </a:pPr>
            <a:r>
              <a:rPr lang="ru-RU" sz="1200" b="0" strike="noStrike" spc="-1">
                <a:latin typeface="Arial"/>
              </a:rPr>
              <a:t>Овощи – морковь, брокколи и цветная капуста, имбирь, петрушка, черешковый сельдерей, чеснок, курага – обогащают наше меню фитоэстрогенами.</a:t>
            </a:r>
          </a:p>
          <a:p>
            <a:pPr marL="216000" indent="-216000">
              <a:lnSpc>
                <a:spcPct val="100000"/>
              </a:lnSpc>
            </a:pPr>
            <a:r>
              <a:rPr lang="ru-RU" sz="1200" b="0" strike="noStrike" spc="-1">
                <a:latin typeface="Arial"/>
              </a:rPr>
              <a:t>Растительные масла – оливковое, соевое, льняное, кокосовое, кунжутное, масло зародышей пшеницы – поставляют организму человека фитогормоны.</a:t>
            </a:r>
          </a:p>
          <a:p>
            <a:pPr marL="216000" indent="-216000">
              <a:lnSpc>
                <a:spcPct val="100000"/>
              </a:lnSpc>
            </a:pPr>
            <a:endParaRPr lang="ru-RU" sz="1200" b="0" strike="noStrike" spc="-1">
              <a:latin typeface="Arial"/>
            </a:endParaRPr>
          </a:p>
          <a:p>
            <a:pPr marL="216000" indent="-216000">
              <a:lnSpc>
                <a:spcPct val="100000"/>
              </a:lnSpc>
            </a:pPr>
            <a:r>
              <a:rPr lang="ru-RU" sz="1200" b="0" strike="noStrike" spc="-1">
                <a:latin typeface="Arial"/>
              </a:rPr>
              <a:t>Дополнительная информация: </a:t>
            </a:r>
          </a:p>
          <a:p>
            <a:pPr marL="216000" indent="-216000">
              <a:lnSpc>
                <a:spcPct val="100000"/>
              </a:lnSpc>
            </a:pPr>
            <a:r>
              <a:rPr lang="ru-RU" sz="1200" b="0" strike="noStrike" spc="-1">
                <a:latin typeface="Arial"/>
              </a:rPr>
              <a:t>Интерес к бобовым возник в конце 20 века, когда были проведены исследования здоровья населения в Европе, Азии и Америке. Оказалось, что в Японии, Китае, Индонезии, Корее и на Тайване смертность от рака и кардиологических заболеваний намного ниже, чем в «цивилизованных» странах, а женщины меньше страдают от климактерических расстройств, остеопороза и рака груди. В японском языке отсутствует даже слово, описывающее состояние, называемое «приливами». В странах Юго-Восточной Азии в пищу традиционно используют большое количество сои. Были сделаны выводы о связи высоких показателей здоровья с употреблением сои.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1143000" y="685800"/>
            <a:ext cx="4571640" cy="3428640"/>
          </a:xfrm>
          <a:prstGeom prst="rect">
            <a:avLst/>
          </a:prstGeom>
          <a:ln w="0">
            <a:noFill/>
          </a:ln>
        </p:spPr>
      </p:sp>
      <p:sp>
        <p:nvSpPr>
          <p:cNvPr id="281"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0" strike="noStrike" spc="-1" dirty="0">
                <a:latin typeface="Arial"/>
              </a:rPr>
              <a:t>«</a:t>
            </a:r>
            <a:r>
              <a:rPr lang="ru-RU" sz="1200" b="0" strike="noStrike" spc="-1" dirty="0" err="1">
                <a:latin typeface="Arial"/>
              </a:rPr>
              <a:t>PhytoMix</a:t>
            </a:r>
            <a:r>
              <a:rPr lang="ru-RU" sz="1200" b="0" strike="noStrike" spc="-1" dirty="0">
                <a:latin typeface="Arial"/>
              </a:rPr>
              <a:t> </a:t>
            </a:r>
            <a:r>
              <a:rPr lang="ru-RU" sz="1200" b="0" strike="noStrike" spc="-1" dirty="0" err="1">
                <a:latin typeface="Arial"/>
              </a:rPr>
              <a:t>for</a:t>
            </a:r>
            <a:r>
              <a:rPr lang="ru-RU" sz="1200" b="0" strike="noStrike" spc="-1" dirty="0">
                <a:latin typeface="Arial"/>
              </a:rPr>
              <a:t> </a:t>
            </a:r>
            <a:r>
              <a:rPr lang="ru-RU" sz="1200" b="0" strike="noStrike" spc="-1" dirty="0" err="1">
                <a:latin typeface="Arial"/>
              </a:rPr>
              <a:t>Women</a:t>
            </a:r>
            <a:r>
              <a:rPr lang="ru-RU" sz="1200" b="0" strike="noStrike" spc="-1" dirty="0">
                <a:latin typeface="Arial"/>
              </a:rPr>
              <a:t>» («</a:t>
            </a:r>
            <a:r>
              <a:rPr lang="ru-RU" sz="1200" b="0" strike="noStrike" spc="-1" dirty="0" err="1">
                <a:latin typeface="Arial"/>
              </a:rPr>
              <a:t>Фитоформула</a:t>
            </a:r>
            <a:r>
              <a:rPr lang="ru-RU" sz="1200" b="0" strike="noStrike" spc="-1" dirty="0">
                <a:latin typeface="Arial"/>
              </a:rPr>
              <a:t> для женщин»)</a:t>
            </a:r>
          </a:p>
          <a:p>
            <a:pPr marL="216000" indent="-216000">
              <a:lnSpc>
                <a:spcPct val="100000"/>
              </a:lnSpc>
            </a:pPr>
            <a:r>
              <a:rPr lang="ru-RU" sz="1200" b="0" strike="noStrike" spc="-1" dirty="0">
                <a:latin typeface="Arial"/>
              </a:rPr>
              <a:t> – негормональный продукт, предназначенный для поддержания физического и психологического здоровья женщины в период климакса и уменьшения дискомфорта, связанного с его типичными симптомами (приливы, потливость, эмоциональная неуравновешенность, бессонница, депрессия).  </a:t>
            </a:r>
          </a:p>
          <a:p>
            <a:pPr marL="216000" indent="-216000">
              <a:lnSpc>
                <a:spcPct val="100000"/>
              </a:lnSpc>
            </a:pPr>
            <a:r>
              <a:rPr lang="ru-RU" sz="1200" b="0" strike="noStrike" spc="-1" dirty="0">
                <a:latin typeface="Arial"/>
              </a:rPr>
              <a:t>Содержит аминокислоту </a:t>
            </a:r>
            <a:r>
              <a:rPr lang="ru-RU" sz="1200" b="0" strike="noStrike" spc="-1" dirty="0" err="1">
                <a:latin typeface="Arial"/>
              </a:rPr>
              <a:t>бета-аланин</a:t>
            </a:r>
            <a:r>
              <a:rPr lang="ru-RU" sz="1200" b="0" strike="noStrike" spc="-1" dirty="0">
                <a:latin typeface="Arial"/>
              </a:rPr>
              <a:t>, стандартизованный экстракт хмеля </a:t>
            </a:r>
            <a:r>
              <a:rPr lang="ru-RU" sz="1200" b="0" strike="noStrike" spc="-1" dirty="0" err="1">
                <a:latin typeface="Arial"/>
              </a:rPr>
              <a:t>Lifenol</a:t>
            </a:r>
            <a:r>
              <a:rPr lang="ru-RU" sz="1200" b="0" strike="noStrike" spc="-1" dirty="0">
                <a:latin typeface="Arial"/>
              </a:rPr>
              <a:t>, </a:t>
            </a:r>
            <a:r>
              <a:rPr lang="ru-RU" sz="1200" b="0" strike="noStrike" spc="-1" dirty="0" err="1">
                <a:latin typeface="Arial"/>
              </a:rPr>
              <a:t>лигнаны</a:t>
            </a:r>
            <a:r>
              <a:rPr lang="ru-RU" sz="1200" b="0" strike="noStrike" spc="-1" dirty="0">
                <a:latin typeface="Arial"/>
              </a:rPr>
              <a:t>, выделенные из семян льна, и экстракт рылец шафрана.</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a:t>
            </a:r>
            <a:r>
              <a:rPr lang="ru-RU" sz="1200" b="0" strike="noStrike" spc="-1" dirty="0" err="1">
                <a:latin typeface="Arial"/>
              </a:rPr>
              <a:t>PhytoMix</a:t>
            </a:r>
            <a:r>
              <a:rPr lang="ru-RU" sz="1200" b="0" strike="noStrike" spc="-1" dirty="0">
                <a:latin typeface="Arial"/>
              </a:rPr>
              <a:t> </a:t>
            </a:r>
            <a:r>
              <a:rPr lang="ru-RU" sz="1200" b="0" strike="noStrike" spc="-1" dirty="0" err="1">
                <a:latin typeface="Arial"/>
              </a:rPr>
              <a:t>for</a:t>
            </a:r>
            <a:r>
              <a:rPr lang="ru-RU" sz="1200" b="0" strike="noStrike" spc="-1" dirty="0">
                <a:latin typeface="Arial"/>
              </a:rPr>
              <a:t> </a:t>
            </a:r>
            <a:r>
              <a:rPr lang="ru-RU" sz="1200" b="0" strike="noStrike" spc="-1" dirty="0" err="1">
                <a:latin typeface="Arial"/>
              </a:rPr>
              <a:t>Women</a:t>
            </a:r>
            <a:r>
              <a:rPr lang="ru-RU" sz="1200" b="0" strike="noStrike" spc="-1" dirty="0">
                <a:latin typeface="Arial"/>
              </a:rPr>
              <a:t>» («</a:t>
            </a:r>
            <a:r>
              <a:rPr lang="ru-RU" sz="1200" b="0" strike="noStrike" spc="-1" dirty="0" err="1">
                <a:latin typeface="Arial"/>
              </a:rPr>
              <a:t>Фитоформула</a:t>
            </a:r>
            <a:r>
              <a:rPr lang="ru-RU" sz="1200" b="0" strike="noStrike" spc="-1" dirty="0">
                <a:latin typeface="Arial"/>
              </a:rPr>
              <a:t> для женщин</a:t>
            </a:r>
            <a:r>
              <a:rPr lang="ru-RU" sz="1200" b="0" strike="noStrike" spc="-1" dirty="0" smtClean="0">
                <a:latin typeface="Arial"/>
              </a:rPr>
              <a:t>») </a:t>
            </a:r>
            <a:r>
              <a:rPr lang="ru-RU" sz="1200" b="0" strike="noStrike" spc="-1" dirty="0">
                <a:latin typeface="Arial"/>
              </a:rPr>
              <a:t>содержит </a:t>
            </a:r>
            <a:r>
              <a:rPr lang="ru-RU" sz="1200" b="0" strike="noStrike" spc="-1" dirty="0" err="1">
                <a:latin typeface="Arial"/>
              </a:rPr>
              <a:t>фитоэстрогены</a:t>
            </a:r>
            <a:r>
              <a:rPr lang="ru-RU" sz="1200" b="0" strike="noStrike" spc="-1" dirty="0">
                <a:latin typeface="Arial"/>
              </a:rPr>
              <a:t>, аминокислоты и антиоксиданты – все, чем нужно дополнять рацион и обогащать женский организм в период менопаузы.</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Применение </a:t>
            </a:r>
            <a:endParaRPr lang="ru-RU" sz="1200" b="0" strike="noStrike" spc="-1" dirty="0">
              <a:latin typeface="Arial"/>
            </a:endParaRPr>
          </a:p>
          <a:p>
            <a:pPr marL="216000" indent="-216000">
              <a:lnSpc>
                <a:spcPct val="100000"/>
              </a:lnSpc>
            </a:pPr>
            <a:r>
              <a:rPr lang="ru-RU" sz="1200" b="1" strike="noStrike" spc="-1" dirty="0">
                <a:latin typeface="Arial"/>
              </a:rPr>
              <a:t>«</a:t>
            </a:r>
            <a:r>
              <a:rPr lang="ru-RU" sz="1200" b="1" strike="noStrike" spc="-1" dirty="0" err="1">
                <a:latin typeface="Arial"/>
              </a:rPr>
              <a:t>PhytoMix</a:t>
            </a:r>
            <a:r>
              <a:rPr lang="ru-RU" sz="1200" b="1" strike="noStrike" spc="-1" dirty="0">
                <a:latin typeface="Arial"/>
              </a:rPr>
              <a:t> </a:t>
            </a:r>
            <a:r>
              <a:rPr lang="ru-RU" sz="1200" b="1" strike="noStrike" spc="-1" dirty="0" err="1">
                <a:latin typeface="Arial"/>
              </a:rPr>
              <a:t>for</a:t>
            </a:r>
            <a:r>
              <a:rPr lang="ru-RU" sz="1200" b="1" strike="noStrike" spc="-1" dirty="0">
                <a:latin typeface="Arial"/>
              </a:rPr>
              <a:t> </a:t>
            </a:r>
            <a:r>
              <a:rPr lang="ru-RU" sz="1200" b="1" strike="noStrike" spc="-1" dirty="0" err="1">
                <a:latin typeface="Arial"/>
              </a:rPr>
              <a:t>Women</a:t>
            </a:r>
            <a:r>
              <a:rPr lang="ru-RU" sz="1200" b="1" strike="noStrike" spc="-1" dirty="0">
                <a:latin typeface="Arial"/>
              </a:rPr>
              <a:t>» («</a:t>
            </a:r>
            <a:r>
              <a:rPr lang="ru-RU" sz="1200" b="1" strike="noStrike" spc="-1" dirty="0" err="1">
                <a:latin typeface="Arial"/>
              </a:rPr>
              <a:t>Фитоформула</a:t>
            </a:r>
            <a:r>
              <a:rPr lang="ru-RU" sz="1200" b="1" strike="noStrike" spc="-1" dirty="0">
                <a:latin typeface="Arial"/>
              </a:rPr>
              <a:t> для женщин») </a:t>
            </a:r>
            <a:r>
              <a:rPr lang="ru-RU" sz="1200" b="0" strike="noStrike" spc="-1" dirty="0">
                <a:latin typeface="Arial"/>
              </a:rPr>
              <a:t>помогает:</a:t>
            </a:r>
            <a:r>
              <a:rPr lang="ru-RU" sz="1200" b="1" strike="noStrike" spc="-1" dirty="0">
                <a:latin typeface="Arial"/>
              </a:rPr>
              <a:t> </a:t>
            </a:r>
            <a:endParaRPr lang="ru-RU" sz="1200" b="0" strike="noStrike" spc="-1" dirty="0">
              <a:latin typeface="Arial"/>
            </a:endParaRPr>
          </a:p>
          <a:p>
            <a:pPr marL="171360" indent="-171360">
              <a:lnSpc>
                <a:spcPct val="100000"/>
              </a:lnSpc>
              <a:buClr>
                <a:srgbClr val="000000"/>
              </a:buClr>
              <a:buFont typeface="StarSymbol"/>
              <a:buChar char="-"/>
            </a:pPr>
            <a:r>
              <a:rPr lang="ru-RU" sz="1200" b="0" strike="noStrike" spc="-1" dirty="0">
                <a:latin typeface="Arial"/>
              </a:rPr>
              <a:t>смягчить проявления климакса: чувство жара, потливость, изменения настроения, эмоциональную возбудимость и нервозность; </a:t>
            </a:r>
          </a:p>
          <a:p>
            <a:pPr marL="171360" indent="-171360">
              <a:lnSpc>
                <a:spcPct val="100000"/>
              </a:lnSpc>
              <a:buClr>
                <a:srgbClr val="000000"/>
              </a:buClr>
              <a:buFont typeface="StarSymbol"/>
              <a:buChar char="-"/>
            </a:pPr>
            <a:r>
              <a:rPr lang="ru-RU" sz="1200" b="0" strike="noStrike" spc="-1" dirty="0">
                <a:latin typeface="Arial"/>
              </a:rPr>
              <a:t>нормализовать процесс засыпания и улучшить качество сна; </a:t>
            </a:r>
          </a:p>
          <a:p>
            <a:pPr marL="171360" indent="-171360">
              <a:lnSpc>
                <a:spcPct val="100000"/>
              </a:lnSpc>
              <a:buClr>
                <a:srgbClr val="000000"/>
              </a:buClr>
              <a:buFont typeface="StarSymbol"/>
              <a:buChar char="-"/>
            </a:pPr>
            <a:r>
              <a:rPr lang="ru-RU" sz="1200" b="0" strike="noStrike" spc="-1" dirty="0">
                <a:latin typeface="Arial"/>
              </a:rPr>
              <a:t>замедлить старение кожи и организма в целом.</a:t>
            </a:r>
          </a:p>
          <a:p>
            <a:pPr>
              <a:lnSpc>
                <a:spcPct val="100000"/>
              </a:lnSpc>
            </a:pPr>
            <a:endParaRPr lang="ru-RU" sz="1200" b="0" strike="noStrike" spc="-1"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noRot="1" noChangeAspect="1"/>
          </p:cNvSpPr>
          <p:nvPr>
            <p:ph type="sldImg"/>
          </p:nvPr>
        </p:nvSpPr>
        <p:spPr>
          <a:xfrm>
            <a:off x="1143000" y="685800"/>
            <a:ext cx="4571640" cy="3428640"/>
          </a:xfrm>
          <a:prstGeom prst="rect">
            <a:avLst/>
          </a:prstGeom>
          <a:ln w="0">
            <a:noFill/>
          </a:ln>
        </p:spPr>
      </p:sp>
      <p:sp>
        <p:nvSpPr>
          <p:cNvPr id="283"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1" strike="noStrike" spc="-1" dirty="0">
                <a:latin typeface="Arial"/>
              </a:rPr>
              <a:t>Аминокислота </a:t>
            </a:r>
            <a:r>
              <a:rPr lang="ru-RU" sz="1200" b="1" strike="noStrike" spc="-1" dirty="0" err="1">
                <a:latin typeface="Arial"/>
              </a:rPr>
              <a:t>β-аланин </a:t>
            </a:r>
            <a:r>
              <a:rPr lang="ru-RU" sz="1200" b="0" strike="noStrike" spc="-1" dirty="0">
                <a:latin typeface="Arial"/>
              </a:rPr>
              <a:t>участвует в реализации двух сложных механизмов, которые оказывают влияние на терморегуляцию и играют важную роль в облегчении приливов.</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err="1">
                <a:latin typeface="Arial"/>
              </a:rPr>
              <a:t>Лайфенол</a:t>
            </a:r>
            <a:r>
              <a:rPr lang="ru-RU" sz="1200" b="1" strike="noStrike" spc="-1" dirty="0">
                <a:latin typeface="Arial"/>
              </a:rPr>
              <a:t> </a:t>
            </a:r>
            <a:r>
              <a:rPr lang="ru-RU" sz="1200" b="0" strike="noStrike" spc="-1" dirty="0">
                <a:latin typeface="Arial"/>
              </a:rPr>
              <a:t>(</a:t>
            </a:r>
            <a:r>
              <a:rPr lang="ru-RU" sz="1200" b="0" strike="noStrike" spc="-1" dirty="0" err="1">
                <a:latin typeface="Arial"/>
              </a:rPr>
              <a:t>Lifenol</a:t>
            </a:r>
            <a:r>
              <a:rPr lang="ru-RU" sz="1200" b="0" strike="noStrike" spc="-1" dirty="0">
                <a:latin typeface="Arial"/>
              </a:rPr>
              <a:t>)</a:t>
            </a:r>
            <a:r>
              <a:rPr lang="ru-RU" sz="1200" b="1" strike="noStrike" spc="-1" dirty="0">
                <a:latin typeface="Arial"/>
              </a:rPr>
              <a:t> </a:t>
            </a:r>
            <a:r>
              <a:rPr lang="ru-RU" sz="1200" b="0" strike="noStrike" spc="-1" dirty="0">
                <a:latin typeface="Arial"/>
              </a:rPr>
              <a:t>– стандартизованный экстракт шишек хмеля, который содержит и гарантирует целостность состава активных ингредиентов, экстрагированных из растительного сырья. Этот экстракт содержит стабильные концентрации </a:t>
            </a:r>
            <a:r>
              <a:rPr lang="ru-RU" sz="1200" b="0" strike="noStrike" spc="-1" dirty="0" err="1">
                <a:latin typeface="Arial"/>
              </a:rPr>
              <a:t>фенилфлавоноидов</a:t>
            </a:r>
            <a:r>
              <a:rPr lang="ru-RU" sz="1200" b="0" strike="noStrike" spc="-1" dirty="0">
                <a:latin typeface="Arial"/>
              </a:rPr>
              <a:t>, включая основной активный ингредиент 8-PN (8-пренилнарингенин), обладающий эстрогенной активностью (см. </a:t>
            </a:r>
            <a:r>
              <a:rPr lang="ru-RU" sz="1200" b="0" strike="noStrike" spc="-1" dirty="0" smtClean="0">
                <a:latin typeface="Arial"/>
              </a:rPr>
              <a:t>дополнительную </a:t>
            </a:r>
            <a:r>
              <a:rPr lang="ru-RU" sz="1200" b="0" strike="noStrike" spc="-1" dirty="0">
                <a:latin typeface="Arial"/>
              </a:rPr>
              <a:t>информацию). </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Экстракт семян льна </a:t>
            </a:r>
            <a:r>
              <a:rPr lang="ru-RU" sz="1200" b="0" strike="noStrike" spc="-1" dirty="0">
                <a:latin typeface="Arial"/>
              </a:rPr>
              <a:t>(</a:t>
            </a:r>
            <a:r>
              <a:rPr lang="ru-RU" sz="1200" b="0" strike="noStrike" spc="-1" dirty="0" err="1">
                <a:latin typeface="Arial"/>
              </a:rPr>
              <a:t>Linum</a:t>
            </a:r>
            <a:r>
              <a:rPr lang="ru-RU" sz="1200" b="0" strike="noStrike" spc="-1" dirty="0">
                <a:latin typeface="Arial"/>
              </a:rPr>
              <a:t> </a:t>
            </a:r>
            <a:r>
              <a:rPr lang="ru-RU" sz="1200" b="0" strike="noStrike" spc="-1" dirty="0" err="1">
                <a:latin typeface="Arial"/>
              </a:rPr>
              <a:t>usitatisimum</a:t>
            </a:r>
            <a:r>
              <a:rPr lang="ru-RU" sz="1200" b="0" strike="noStrike" spc="-1" dirty="0">
                <a:latin typeface="Arial"/>
              </a:rPr>
              <a:t>). Семена льна богаты </a:t>
            </a:r>
            <a:r>
              <a:rPr lang="ru-RU" sz="1200" b="0" strike="noStrike" spc="-1" dirty="0" err="1">
                <a:latin typeface="Arial"/>
              </a:rPr>
              <a:t>альфа-линоленовой</a:t>
            </a:r>
            <a:r>
              <a:rPr lang="ru-RU" sz="1200" b="0" strike="noStrike" spc="-1" dirty="0">
                <a:latin typeface="Arial"/>
              </a:rPr>
              <a:t> кислоты, которая относится к незаменимым жирным кислотам семейства омега-3, и фитохимическими веществами, такими как </a:t>
            </a:r>
            <a:r>
              <a:rPr lang="ru-RU" sz="1200" b="0" strike="noStrike" spc="-1" dirty="0" err="1">
                <a:latin typeface="Arial"/>
              </a:rPr>
              <a:t>лигнаны</a:t>
            </a:r>
            <a:r>
              <a:rPr lang="ru-RU" sz="1200" b="0" strike="noStrike" spc="-1" dirty="0">
                <a:latin typeface="Arial"/>
              </a:rPr>
              <a:t>. Семена льна чрезвычайно полезны для здоровья как источник </a:t>
            </a:r>
            <a:r>
              <a:rPr lang="ru-RU" sz="1200" b="0" strike="noStrike" spc="-1" dirty="0" err="1">
                <a:latin typeface="Arial"/>
              </a:rPr>
              <a:t>фитоэстрогенов</a:t>
            </a:r>
            <a:r>
              <a:rPr lang="ru-RU" sz="1200" b="0" strike="noStrike" spc="-1" dirty="0">
                <a:latin typeface="Arial"/>
              </a:rPr>
              <a:t>.</a:t>
            </a:r>
          </a:p>
          <a:p>
            <a:pPr marL="216000" indent="-216000">
              <a:lnSpc>
                <a:spcPct val="100000"/>
              </a:lnSpc>
            </a:pPr>
            <a:endParaRPr lang="ru-RU" sz="1200" b="0" strike="noStrike" spc="-1" dirty="0">
              <a:latin typeface="Arial"/>
            </a:endParaRPr>
          </a:p>
          <a:p>
            <a:pPr marL="216000" indent="-216000">
              <a:lnSpc>
                <a:spcPct val="100000"/>
              </a:lnSpc>
            </a:pPr>
            <a:r>
              <a:rPr lang="ru-RU" sz="1200" b="1" strike="noStrike" spc="-1" dirty="0">
                <a:latin typeface="Arial"/>
              </a:rPr>
              <a:t>Шафран </a:t>
            </a:r>
            <a:r>
              <a:rPr lang="ru-RU" sz="1200" b="0" strike="noStrike" spc="-1" dirty="0">
                <a:latin typeface="Arial"/>
              </a:rPr>
              <a:t>(</a:t>
            </a:r>
            <a:r>
              <a:rPr lang="ru-RU" sz="1200" b="0" strike="noStrike" spc="-1" dirty="0" err="1">
                <a:latin typeface="Arial"/>
              </a:rPr>
              <a:t>Crocus</a:t>
            </a:r>
            <a:r>
              <a:rPr lang="ru-RU" sz="1200" b="0" strike="noStrike" spc="-1" dirty="0">
                <a:latin typeface="Arial"/>
              </a:rPr>
              <a:t> </a:t>
            </a:r>
            <a:r>
              <a:rPr lang="ru-RU" sz="1200" b="0" strike="noStrike" spc="-1" dirty="0" err="1">
                <a:latin typeface="Arial"/>
              </a:rPr>
              <a:t>sativus</a:t>
            </a:r>
            <a:r>
              <a:rPr lang="ru-RU" sz="1200" b="0" strike="noStrike" spc="-1" dirty="0">
                <a:latin typeface="Arial"/>
              </a:rPr>
              <a:t>) является перспективным растительным продуктом как для поддержания </a:t>
            </a:r>
            <a:r>
              <a:rPr lang="ru-RU" sz="1200" b="0" strike="noStrike" spc="-1" dirty="0" err="1">
                <a:latin typeface="Arial"/>
              </a:rPr>
              <a:t>психоэмоционального</a:t>
            </a:r>
            <a:r>
              <a:rPr lang="ru-RU" sz="1200" b="0" strike="noStrike" spc="-1" dirty="0">
                <a:latin typeface="Arial"/>
              </a:rPr>
              <a:t> здоровья, так и для контроля веса. А ведь именно в менопаузе параллельно со снижением уровня эстрогена снижается и уровень «гормона радости» </a:t>
            </a:r>
            <a:r>
              <a:rPr lang="ru-RU" sz="1200" b="0" strike="noStrike" spc="-1" dirty="0" err="1">
                <a:latin typeface="Arial"/>
              </a:rPr>
              <a:t>серотонина</a:t>
            </a:r>
            <a:r>
              <a:rPr lang="ru-RU" sz="1200" b="0" strike="noStrike" spc="-1" dirty="0">
                <a:latin typeface="Arial"/>
              </a:rPr>
              <a:t>, что ведет к ухудшению настроения, подавленности, тревожности. Кроме того, в это время происходит перераспределение подкожно-жировой клетчатки, и для многих проблема лишнего веса становится весьма актуальной.</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Дополнительная информация:</a:t>
            </a:r>
          </a:p>
          <a:p>
            <a:pPr marL="216000" indent="-216000">
              <a:lnSpc>
                <a:spcPct val="100000"/>
              </a:lnSpc>
            </a:pPr>
            <a:r>
              <a:rPr lang="ru-RU" sz="1200" b="1" strike="noStrike" spc="-1" dirty="0">
                <a:latin typeface="Arial"/>
              </a:rPr>
              <a:t>Шишки хмеля </a:t>
            </a:r>
            <a:r>
              <a:rPr lang="ru-RU" sz="1200" b="0" strike="noStrike" spc="-1" dirty="0">
                <a:latin typeface="Arial"/>
              </a:rPr>
              <a:t>– женские соцветия многолетнего травянистого растения </a:t>
            </a:r>
            <a:r>
              <a:rPr lang="ru-RU" sz="1200" b="0" strike="noStrike" spc="-1" dirty="0" err="1">
                <a:latin typeface="Arial"/>
              </a:rPr>
              <a:t>Humulus</a:t>
            </a:r>
            <a:r>
              <a:rPr lang="ru-RU" sz="1200" b="0" strike="noStrike" spc="-1" dirty="0">
                <a:latin typeface="Arial"/>
              </a:rPr>
              <a:t> </a:t>
            </a:r>
            <a:r>
              <a:rPr lang="ru-RU" sz="1200" b="0" strike="noStrike" spc="-1" dirty="0" err="1">
                <a:latin typeface="Arial"/>
              </a:rPr>
              <a:t>lupulus</a:t>
            </a:r>
            <a:r>
              <a:rPr lang="ru-RU" sz="1200" b="0" strike="noStrike" spc="-1" dirty="0">
                <a:latin typeface="Arial"/>
              </a:rPr>
              <a:t>. Хмель обыкновенный традиционно используется в лечении широкого спектра состояний, включая нарушения сна, повышенную возбудимость и беспокойство в результате умственного напряжения, головную боль, судороги, отеки и </a:t>
            </a:r>
            <a:r>
              <a:rPr lang="ru-RU" sz="1200" b="0" strike="noStrike" spc="-1" dirty="0" err="1">
                <a:latin typeface="Arial"/>
              </a:rPr>
              <a:t>гипертонус</a:t>
            </a:r>
            <a:r>
              <a:rPr lang="ru-RU" sz="1200" b="0" strike="noStrike" spc="-1" dirty="0">
                <a:latin typeface="Arial"/>
              </a:rPr>
              <a:t> матки. В настоящее время известно, что такой репутации хмель обязан присутствию 8-пренилнарингенина (8-PN), который обладает эстрогенной активностью.</a:t>
            </a:r>
          </a:p>
          <a:p>
            <a:pPr marL="216000" indent="-216000">
              <a:lnSpc>
                <a:spcPct val="100000"/>
              </a:lnSpc>
            </a:pPr>
            <a:endParaRPr lang="ru-RU" sz="1200" b="0" strike="noStrike" spc="-1" dirty="0">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1143000" y="685800"/>
            <a:ext cx="4571640" cy="3428640"/>
          </a:xfrm>
          <a:prstGeom prst="rect">
            <a:avLst/>
          </a:prstGeom>
          <a:ln w="0">
            <a:noFill/>
          </a:ln>
        </p:spPr>
      </p:sp>
      <p:sp>
        <p:nvSpPr>
          <p:cNvPr id="285"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lnSpc>
                <a:spcPct val="100000"/>
              </a:lnSpc>
            </a:pPr>
            <a:r>
              <a:rPr lang="ru-RU" sz="1200" b="1" strike="noStrike" spc="-1" dirty="0" err="1">
                <a:latin typeface="Arial"/>
              </a:rPr>
              <a:t>Lifenol</a:t>
            </a:r>
            <a:r>
              <a:rPr lang="ru-RU" sz="1200" b="1" strike="noStrike" spc="-1" dirty="0">
                <a:latin typeface="Arial"/>
              </a:rPr>
              <a:t> </a:t>
            </a:r>
            <a:r>
              <a:rPr lang="ru-RU" sz="1200" b="1" strike="noStrike" spc="-1" baseline="30000" dirty="0">
                <a:latin typeface="Arial"/>
              </a:rPr>
              <a:t>®</a:t>
            </a:r>
            <a:r>
              <a:rPr lang="ru-RU" sz="1200" b="1" strike="noStrike" spc="-1" dirty="0">
                <a:latin typeface="Arial"/>
              </a:rPr>
              <a:t> </a:t>
            </a:r>
            <a:r>
              <a:rPr lang="ru-RU" sz="1200" b="0" strike="noStrike" spc="-1" dirty="0">
                <a:latin typeface="Arial"/>
              </a:rPr>
              <a:t>– высококачественный стандартизованный экстракт шишек хмеля, одного из главных природных источников </a:t>
            </a:r>
            <a:r>
              <a:rPr lang="ru-RU" sz="1200" b="0" strike="noStrike" spc="-1" dirty="0" err="1">
                <a:latin typeface="Arial"/>
              </a:rPr>
              <a:t>фитоэстрогенов</a:t>
            </a:r>
            <a:r>
              <a:rPr lang="ru-RU" sz="1200" b="0" strike="noStrike" spc="-1" dirty="0">
                <a:latin typeface="Arial"/>
              </a:rPr>
              <a:t>, разработан компанией </a:t>
            </a:r>
            <a:r>
              <a:rPr lang="ru-RU" sz="1200" b="0" strike="noStrike" spc="-1" dirty="0" err="1">
                <a:latin typeface="Arial"/>
              </a:rPr>
              <a:t>Naturex</a:t>
            </a:r>
            <a:r>
              <a:rPr lang="ru-RU" sz="1200" b="0" strike="noStrike" spc="-1" dirty="0">
                <a:latin typeface="Arial"/>
              </a:rPr>
              <a:t> (Франция).</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Шишки хмеля содержат </a:t>
            </a:r>
            <a:r>
              <a:rPr lang="ru-RU" sz="1200" b="0" strike="noStrike" spc="-1" dirty="0" err="1">
                <a:latin typeface="Arial"/>
              </a:rPr>
              <a:t>фитоэстроген</a:t>
            </a:r>
            <a:r>
              <a:rPr lang="ru-RU" sz="1200" b="0" strike="noStrike" spc="-1" dirty="0">
                <a:latin typeface="Arial"/>
              </a:rPr>
              <a:t> 8-PN (8-пренилнарингенин). Экспериментально доказано, что 8-PN эффективно регулирует деятельность эндокринной системы даже при снижении уровня эстрогена в организме (что и происходит в период менопаузы). </a:t>
            </a:r>
          </a:p>
          <a:p>
            <a:pPr marL="216000" indent="-216000">
              <a:lnSpc>
                <a:spcPct val="100000"/>
              </a:lnSpc>
            </a:pPr>
            <a:r>
              <a:rPr lang="ru-RU" sz="1200" b="0" strike="noStrike" spc="-1" dirty="0">
                <a:latin typeface="Arial"/>
              </a:rPr>
              <a:t>8-пренилнарингенин (8-ПН) – один из самых действенных </a:t>
            </a:r>
            <a:r>
              <a:rPr lang="ru-RU" sz="1200" b="0" strike="noStrike" spc="-1" dirty="0" err="1">
                <a:latin typeface="Arial"/>
              </a:rPr>
              <a:t>фитоэстрогенов</a:t>
            </a:r>
            <a:r>
              <a:rPr lang="ru-RU" sz="1200" b="0" strike="noStrike" spc="-1" dirty="0">
                <a:latin typeface="Arial"/>
              </a:rPr>
              <a:t>; его благотворное воздействие на здоровье хорошо изучено, клинически подтверждено и подробно описано в научных трудах. Именно этот ценный ингредиент обеспечивает эстрогенную и </a:t>
            </a:r>
            <a:r>
              <a:rPr lang="ru-RU" sz="1200" b="0" strike="noStrike" spc="-1" dirty="0" err="1">
                <a:latin typeface="Arial"/>
              </a:rPr>
              <a:t>антиоксидантную</a:t>
            </a:r>
            <a:r>
              <a:rPr lang="ru-RU" sz="1200" b="0" strike="noStrike" spc="-1" dirty="0">
                <a:latin typeface="Arial"/>
              </a:rPr>
              <a:t> активность хмеля, делая его очень полезным для женщин в период менопаузы.</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Клинические исследования подтвердили, что после 6 недель приема этого экстракта основные симптомы менопаузы снижаются более чем в два раза: приливы стали реже, эмоциональное состояние – более стабильным, приступы ночной потливости – менее интенсивными. </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a:latin typeface="Arial"/>
              </a:rPr>
              <a:t>В целом, женщины, принимавшие </a:t>
            </a:r>
            <a:r>
              <a:rPr lang="ru-RU" sz="1200" b="0" strike="noStrike" spc="-1" dirty="0" err="1">
                <a:latin typeface="Arial"/>
              </a:rPr>
              <a:t>Lifenol</a:t>
            </a:r>
            <a:r>
              <a:rPr lang="ru-RU" sz="1200" b="1" strike="noStrike" spc="-1" dirty="0">
                <a:latin typeface="Arial"/>
              </a:rPr>
              <a:t>®</a:t>
            </a:r>
            <a:r>
              <a:rPr lang="ru-RU" sz="1200" b="0" strike="noStrike" spc="-1" dirty="0">
                <a:latin typeface="Arial"/>
              </a:rPr>
              <a:t>, отметили, что качество их жизни значительно улучшилось. </a:t>
            </a:r>
          </a:p>
          <a:p>
            <a:pPr marL="216000" indent="-216000">
              <a:lnSpc>
                <a:spcPct val="100000"/>
              </a:lnSpc>
            </a:pPr>
            <a:endParaRPr lang="ru-RU" sz="1200" b="0" strike="noStrike" spc="-1" dirty="0">
              <a:latin typeface="Arial"/>
            </a:endParaRPr>
          </a:p>
          <a:p>
            <a:pPr marL="216000" indent="-216000">
              <a:lnSpc>
                <a:spcPct val="100000"/>
              </a:lnSpc>
            </a:pPr>
            <a:r>
              <a:rPr lang="ru-RU" sz="1200" b="0" strike="noStrike" spc="-1" dirty="0" err="1">
                <a:latin typeface="Arial"/>
              </a:rPr>
              <a:t>Lifenol</a:t>
            </a:r>
            <a:r>
              <a:rPr lang="ru-RU" sz="1200" b="1" strike="noStrike" spc="-1" dirty="0">
                <a:latin typeface="Arial"/>
              </a:rPr>
              <a:t>®</a:t>
            </a:r>
            <a:r>
              <a:rPr lang="ru-RU" sz="1200" b="0" strike="noStrike" spc="-1" dirty="0">
                <a:latin typeface="Arial"/>
              </a:rPr>
              <a:t> - это растительный экстракт, содержащий </a:t>
            </a:r>
            <a:r>
              <a:rPr lang="ru-RU" sz="1200" b="0" strike="noStrike" spc="-1" dirty="0" err="1">
                <a:latin typeface="Arial"/>
              </a:rPr>
              <a:t>фитоэстрогены</a:t>
            </a:r>
            <a:r>
              <a:rPr lang="ru-RU" sz="1200" b="0" strike="noStrike" spc="-1" dirty="0">
                <a:latin typeface="Arial"/>
              </a:rPr>
              <a:t>, которые не являются гормонами и не оказывают отрицательного воздействия на организм. </a:t>
            </a:r>
            <a:r>
              <a:rPr lang="ru-RU" sz="1200" b="0" strike="noStrike" spc="-1" dirty="0" err="1">
                <a:latin typeface="Arial"/>
              </a:rPr>
              <a:t>Lifenol</a:t>
            </a:r>
            <a:r>
              <a:rPr lang="ru-RU" sz="1200" b="0" strike="noStrike" spc="-1" dirty="0">
                <a:latin typeface="Arial"/>
              </a:rPr>
              <a:t> </a:t>
            </a:r>
            <a:r>
              <a:rPr lang="ru-RU" sz="1200" b="1" strike="noStrike" spc="-1" dirty="0">
                <a:latin typeface="Arial"/>
              </a:rPr>
              <a:t>® </a:t>
            </a:r>
            <a:r>
              <a:rPr lang="ru-RU" sz="1200" b="0" strike="noStrike" spc="-1" dirty="0">
                <a:latin typeface="Arial"/>
              </a:rPr>
              <a:t>не только облегчает симптомы менопаузы, но и помогает продлить активное долголетие (поддержать здоровье костей, </a:t>
            </a:r>
            <a:r>
              <a:rPr lang="ru-RU" sz="1200" b="0" strike="noStrike" spc="-1" dirty="0" err="1">
                <a:latin typeface="Arial"/>
              </a:rPr>
              <a:t>сердечно-сосудистой</a:t>
            </a:r>
            <a:r>
              <a:rPr lang="ru-RU" sz="1200" b="0" strike="noStrike" spc="-1" dirty="0">
                <a:latin typeface="Arial"/>
              </a:rPr>
              <a:t> системы) и красоту кожи.</a:t>
            </a:r>
          </a:p>
          <a:p>
            <a:pPr marL="216000" indent="-216000">
              <a:lnSpc>
                <a:spcPct val="100000"/>
              </a:lnSpc>
            </a:pPr>
            <a:r>
              <a:rPr lang="ru-RU" sz="1200" b="0" strike="noStrike" spc="-1" dirty="0">
                <a:latin typeface="Arial"/>
              </a:rPr>
              <a:t>В наше время, когда период менопаузы зачастую приходится на пик профессиональной активности женщины, такая альтернатива особенно важна.</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25" name="PlaceHolder 2"/>
          <p:cNvSpPr>
            <a:spLocks noGrp="1"/>
          </p:cNvSpPr>
          <p:nvPr>
            <p:ph/>
          </p:nvPr>
        </p:nvSpPr>
        <p:spPr>
          <a:xfrm>
            <a:off x="3962520" y="320040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26" name="PlaceHolder 3"/>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28"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29"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0"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1" name="PlaceHolder 5"/>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33" name="PlaceHolder 2"/>
          <p:cNvSpPr>
            <a:spLocks noGrp="1"/>
          </p:cNvSpPr>
          <p:nvPr>
            <p:ph/>
          </p:nvPr>
        </p:nvSpPr>
        <p:spPr>
          <a:xfrm>
            <a:off x="396252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4" name="PlaceHolder 3"/>
          <p:cNvSpPr>
            <a:spLocks noGrp="1"/>
          </p:cNvSpPr>
          <p:nvPr>
            <p:ph/>
          </p:nvPr>
        </p:nvSpPr>
        <p:spPr>
          <a:xfrm>
            <a:off x="952740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5" name="PlaceHolder 4"/>
          <p:cNvSpPr>
            <a:spLocks noGrp="1"/>
          </p:cNvSpPr>
          <p:nvPr>
            <p:ph/>
          </p:nvPr>
        </p:nvSpPr>
        <p:spPr>
          <a:xfrm>
            <a:off x="1509228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6" name="PlaceHolder 5"/>
          <p:cNvSpPr>
            <a:spLocks noGrp="1"/>
          </p:cNvSpPr>
          <p:nvPr>
            <p:ph/>
          </p:nvPr>
        </p:nvSpPr>
        <p:spPr>
          <a:xfrm>
            <a:off x="396252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7" name="PlaceHolder 6"/>
          <p:cNvSpPr>
            <a:spLocks noGrp="1"/>
          </p:cNvSpPr>
          <p:nvPr>
            <p:ph/>
          </p:nvPr>
        </p:nvSpPr>
        <p:spPr>
          <a:xfrm>
            <a:off x="952740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38" name="PlaceHolder 7"/>
          <p:cNvSpPr>
            <a:spLocks noGrp="1"/>
          </p:cNvSpPr>
          <p:nvPr>
            <p:ph/>
          </p:nvPr>
        </p:nvSpPr>
        <p:spPr>
          <a:xfrm>
            <a:off x="1509228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43" name="PlaceHolder 2"/>
          <p:cNvSpPr>
            <a:spLocks noGrp="1"/>
          </p:cNvSpPr>
          <p:nvPr>
            <p:ph type="subTitle"/>
          </p:nvPr>
        </p:nvSpPr>
        <p:spPr>
          <a:xfrm>
            <a:off x="3962520" y="3200400"/>
            <a:ext cx="16458840" cy="905148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45" name="PlaceHolder 2"/>
          <p:cNvSpPr>
            <a:spLocks noGrp="1"/>
          </p:cNvSpPr>
          <p:nvPr>
            <p:ph/>
          </p:nvPr>
        </p:nvSpPr>
        <p:spPr>
          <a:xfrm>
            <a:off x="3962520" y="3200400"/>
            <a:ext cx="1645884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47"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48"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962520" y="549360"/>
            <a:ext cx="16458840" cy="1059624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52"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53"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54"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4" name="PlaceHolder 2"/>
          <p:cNvSpPr>
            <a:spLocks noGrp="1"/>
          </p:cNvSpPr>
          <p:nvPr>
            <p:ph type="subTitle"/>
          </p:nvPr>
        </p:nvSpPr>
        <p:spPr>
          <a:xfrm>
            <a:off x="3962520" y="3200400"/>
            <a:ext cx="16458840" cy="905148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56"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57"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58" name="PlaceHolder 4"/>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60"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61"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62" name="PlaceHolder 4"/>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64" name="PlaceHolder 2"/>
          <p:cNvSpPr>
            <a:spLocks noGrp="1"/>
          </p:cNvSpPr>
          <p:nvPr>
            <p:ph/>
          </p:nvPr>
        </p:nvSpPr>
        <p:spPr>
          <a:xfrm>
            <a:off x="3962520" y="320040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65" name="PlaceHolder 3"/>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67"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68"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69"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0" name="PlaceHolder 5"/>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72" name="PlaceHolder 2"/>
          <p:cNvSpPr>
            <a:spLocks noGrp="1"/>
          </p:cNvSpPr>
          <p:nvPr>
            <p:ph/>
          </p:nvPr>
        </p:nvSpPr>
        <p:spPr>
          <a:xfrm>
            <a:off x="396252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3" name="PlaceHolder 3"/>
          <p:cNvSpPr>
            <a:spLocks noGrp="1"/>
          </p:cNvSpPr>
          <p:nvPr>
            <p:ph/>
          </p:nvPr>
        </p:nvSpPr>
        <p:spPr>
          <a:xfrm>
            <a:off x="952740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4" name="PlaceHolder 4"/>
          <p:cNvSpPr>
            <a:spLocks noGrp="1"/>
          </p:cNvSpPr>
          <p:nvPr>
            <p:ph/>
          </p:nvPr>
        </p:nvSpPr>
        <p:spPr>
          <a:xfrm>
            <a:off x="1509228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5" name="PlaceHolder 5"/>
          <p:cNvSpPr>
            <a:spLocks noGrp="1"/>
          </p:cNvSpPr>
          <p:nvPr>
            <p:ph/>
          </p:nvPr>
        </p:nvSpPr>
        <p:spPr>
          <a:xfrm>
            <a:off x="396252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6" name="PlaceHolder 6"/>
          <p:cNvSpPr>
            <a:spLocks noGrp="1"/>
          </p:cNvSpPr>
          <p:nvPr>
            <p:ph/>
          </p:nvPr>
        </p:nvSpPr>
        <p:spPr>
          <a:xfrm>
            <a:off x="952740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77" name="PlaceHolder 7"/>
          <p:cNvSpPr>
            <a:spLocks noGrp="1"/>
          </p:cNvSpPr>
          <p:nvPr>
            <p:ph/>
          </p:nvPr>
        </p:nvSpPr>
        <p:spPr>
          <a:xfrm>
            <a:off x="1509228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82" name="PlaceHolder 2"/>
          <p:cNvSpPr>
            <a:spLocks noGrp="1"/>
          </p:cNvSpPr>
          <p:nvPr>
            <p:ph type="subTitle"/>
          </p:nvPr>
        </p:nvSpPr>
        <p:spPr>
          <a:xfrm>
            <a:off x="3962520" y="3200400"/>
            <a:ext cx="16458840" cy="905148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84" name="PlaceHolder 2"/>
          <p:cNvSpPr>
            <a:spLocks noGrp="1"/>
          </p:cNvSpPr>
          <p:nvPr>
            <p:ph/>
          </p:nvPr>
        </p:nvSpPr>
        <p:spPr>
          <a:xfrm>
            <a:off x="3962520" y="3200400"/>
            <a:ext cx="1645884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86"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87"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6" name="PlaceHolder 2"/>
          <p:cNvSpPr>
            <a:spLocks noGrp="1"/>
          </p:cNvSpPr>
          <p:nvPr>
            <p:ph/>
          </p:nvPr>
        </p:nvSpPr>
        <p:spPr>
          <a:xfrm>
            <a:off x="3962520" y="3200400"/>
            <a:ext cx="1645884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3962520" y="549360"/>
            <a:ext cx="16458840" cy="1059624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91"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92"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93"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95"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96"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97" name="PlaceHolder 4"/>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99"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0"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1" name="PlaceHolder 4"/>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103" name="PlaceHolder 2"/>
          <p:cNvSpPr>
            <a:spLocks noGrp="1"/>
          </p:cNvSpPr>
          <p:nvPr>
            <p:ph/>
          </p:nvPr>
        </p:nvSpPr>
        <p:spPr>
          <a:xfrm>
            <a:off x="3962520" y="320040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4" name="PlaceHolder 3"/>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106"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7"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8"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09" name="PlaceHolder 5"/>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111" name="PlaceHolder 2"/>
          <p:cNvSpPr>
            <a:spLocks noGrp="1"/>
          </p:cNvSpPr>
          <p:nvPr>
            <p:ph/>
          </p:nvPr>
        </p:nvSpPr>
        <p:spPr>
          <a:xfrm>
            <a:off x="396252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12" name="PlaceHolder 3"/>
          <p:cNvSpPr>
            <a:spLocks noGrp="1"/>
          </p:cNvSpPr>
          <p:nvPr>
            <p:ph/>
          </p:nvPr>
        </p:nvSpPr>
        <p:spPr>
          <a:xfrm>
            <a:off x="952740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13" name="PlaceHolder 4"/>
          <p:cNvSpPr>
            <a:spLocks noGrp="1"/>
          </p:cNvSpPr>
          <p:nvPr>
            <p:ph/>
          </p:nvPr>
        </p:nvSpPr>
        <p:spPr>
          <a:xfrm>
            <a:off x="15092280" y="320040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14" name="PlaceHolder 5"/>
          <p:cNvSpPr>
            <a:spLocks noGrp="1"/>
          </p:cNvSpPr>
          <p:nvPr>
            <p:ph/>
          </p:nvPr>
        </p:nvSpPr>
        <p:spPr>
          <a:xfrm>
            <a:off x="396252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15" name="PlaceHolder 6"/>
          <p:cNvSpPr>
            <a:spLocks noGrp="1"/>
          </p:cNvSpPr>
          <p:nvPr>
            <p:ph/>
          </p:nvPr>
        </p:nvSpPr>
        <p:spPr>
          <a:xfrm>
            <a:off x="952740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16" name="PlaceHolder 7"/>
          <p:cNvSpPr>
            <a:spLocks noGrp="1"/>
          </p:cNvSpPr>
          <p:nvPr>
            <p:ph/>
          </p:nvPr>
        </p:nvSpPr>
        <p:spPr>
          <a:xfrm>
            <a:off x="15092280" y="7928280"/>
            <a:ext cx="529956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8"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9"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962520" y="549360"/>
            <a:ext cx="16458840" cy="10596240"/>
          </a:xfrm>
          <a:prstGeom prst="rect">
            <a:avLst/>
          </a:prstGeom>
          <a:noFill/>
          <a:ln w="0">
            <a:noFill/>
          </a:ln>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13"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4" name="PlaceHolder 3"/>
          <p:cNvSpPr>
            <a:spLocks noGrp="1"/>
          </p:cNvSpPr>
          <p:nvPr>
            <p:ph/>
          </p:nvPr>
        </p:nvSpPr>
        <p:spPr>
          <a:xfrm>
            <a:off x="1239624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5" name="PlaceHolder 4"/>
          <p:cNvSpPr>
            <a:spLocks noGrp="1"/>
          </p:cNvSpPr>
          <p:nvPr>
            <p:ph/>
          </p:nvPr>
        </p:nvSpPr>
        <p:spPr>
          <a:xfrm>
            <a:off x="396252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17" name="PlaceHolder 2"/>
          <p:cNvSpPr>
            <a:spLocks noGrp="1"/>
          </p:cNvSpPr>
          <p:nvPr>
            <p:ph/>
          </p:nvPr>
        </p:nvSpPr>
        <p:spPr>
          <a:xfrm>
            <a:off x="3962520" y="3200400"/>
            <a:ext cx="8031600" cy="9051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8"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19" name="PlaceHolder 4"/>
          <p:cNvSpPr>
            <a:spLocks noGrp="1"/>
          </p:cNvSpPr>
          <p:nvPr>
            <p:ph/>
          </p:nvPr>
        </p:nvSpPr>
        <p:spPr>
          <a:xfrm>
            <a:off x="12396240" y="792828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962520" y="549360"/>
            <a:ext cx="16458840" cy="2285640"/>
          </a:xfrm>
          <a:prstGeom prst="rect">
            <a:avLst/>
          </a:prstGeom>
          <a:noFill/>
          <a:ln w="0">
            <a:noFill/>
          </a:ln>
        </p:spPr>
        <p:txBody>
          <a:bodyPr lIns="0" tIns="0" rIns="0" bIns="0" anchor="ctr">
            <a:noAutofit/>
          </a:bodyPr>
          <a:lstStyle/>
          <a:p>
            <a:endParaRPr lang="ru-RU" sz="3600" b="0" strike="noStrike" spc="-1">
              <a:solidFill>
                <a:srgbClr val="000000"/>
              </a:solidFill>
              <a:latin typeface="Calibri"/>
            </a:endParaRPr>
          </a:p>
        </p:txBody>
      </p:sp>
      <p:sp>
        <p:nvSpPr>
          <p:cNvPr id="21" name="PlaceHolder 2"/>
          <p:cNvSpPr>
            <a:spLocks noGrp="1"/>
          </p:cNvSpPr>
          <p:nvPr>
            <p:ph/>
          </p:nvPr>
        </p:nvSpPr>
        <p:spPr>
          <a:xfrm>
            <a:off x="396252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22" name="PlaceHolder 3"/>
          <p:cNvSpPr>
            <a:spLocks noGrp="1"/>
          </p:cNvSpPr>
          <p:nvPr>
            <p:ph/>
          </p:nvPr>
        </p:nvSpPr>
        <p:spPr>
          <a:xfrm>
            <a:off x="12396240" y="3200400"/>
            <a:ext cx="803160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
        <p:nvSpPr>
          <p:cNvPr id="23" name="PlaceHolder 4"/>
          <p:cNvSpPr>
            <a:spLocks noGrp="1"/>
          </p:cNvSpPr>
          <p:nvPr>
            <p:ph/>
          </p:nvPr>
        </p:nvSpPr>
        <p:spPr>
          <a:xfrm>
            <a:off x="3962520" y="7928280"/>
            <a:ext cx="16458840" cy="4317480"/>
          </a:xfrm>
          <a:prstGeom prst="rect">
            <a:avLst/>
          </a:prstGeom>
          <a:noFill/>
          <a:ln w="0">
            <a:noFill/>
          </a:ln>
        </p:spPr>
        <p:txBody>
          <a:bodyPr lIns="0" tIns="0" rIns="0" bIns="0" anchor="t">
            <a:normAutofit/>
          </a:bodyPr>
          <a:lstStyle/>
          <a:p>
            <a:endParaRPr lang="ru-RU" sz="64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4419720" y="4260960"/>
            <a:ext cx="15544440" cy="2939760"/>
          </a:xfrm>
          <a:prstGeom prst="rect">
            <a:avLst/>
          </a:prstGeom>
          <a:noFill/>
          <a:ln w="25560">
            <a:noFill/>
          </a:ln>
        </p:spPr>
        <p:txBody>
          <a:bodyPr lIns="90000" tIns="91440" rIns="90000" bIns="91440" anchor="ctr">
            <a:noAutofit/>
          </a:bodyPr>
          <a:lstStyle/>
          <a:p>
            <a:pPr algn="ctr">
              <a:lnSpc>
                <a:spcPct val="100000"/>
              </a:lnSpc>
              <a:tabLst>
                <a:tab pos="0" algn="l"/>
              </a:tabLst>
            </a:pPr>
            <a:r>
              <a:rPr lang="ru-RU" sz="8800" b="0" strike="noStrike" spc="-1">
                <a:solidFill>
                  <a:srgbClr val="000000"/>
                </a:solidFill>
                <a:latin typeface="Calibri"/>
                <a:ea typeface="Calibri"/>
              </a:rPr>
              <a:t>Текст заголовка</a:t>
            </a:r>
            <a:endParaRPr lang="ru-RU" sz="8800" b="0" strike="noStrike" spc="-1">
              <a:solidFill>
                <a:srgbClr val="000000"/>
              </a:solidFill>
              <a:latin typeface="Calibri"/>
            </a:endParaRPr>
          </a:p>
        </p:txBody>
      </p:sp>
      <p:sp>
        <p:nvSpPr>
          <p:cNvPr id="4" name="PlaceHolder 2"/>
          <p:cNvSpPr>
            <a:spLocks noGrp="1"/>
          </p:cNvSpPr>
          <p:nvPr>
            <p:ph type="body"/>
          </p:nvPr>
        </p:nvSpPr>
        <p:spPr>
          <a:xfrm>
            <a:off x="5791320" y="7772400"/>
            <a:ext cx="12801240" cy="3504960"/>
          </a:xfrm>
          <a:prstGeom prst="rect">
            <a:avLst/>
          </a:prstGeom>
          <a:noFill/>
          <a:ln w="25560">
            <a:noFill/>
          </a:ln>
        </p:spPr>
        <p:txBody>
          <a:bodyPr lIns="90000" tIns="91440" rIns="90000" bIns="91440" anchor="t">
            <a:noAutofit/>
          </a:bodyPr>
          <a:lstStyle/>
          <a:p>
            <a:pPr algn="ctr">
              <a:lnSpc>
                <a:spcPct val="100000"/>
              </a:lnSpc>
              <a:spcBef>
                <a:spcPts val="1500"/>
              </a:spcBef>
              <a:tabLst>
                <a:tab pos="0" algn="l"/>
              </a:tabLst>
            </a:pPr>
            <a:r>
              <a:rPr lang="ru-RU" sz="6400" b="0" strike="noStrike" spc="-1">
                <a:solidFill>
                  <a:srgbClr val="888888"/>
                </a:solidFill>
                <a:latin typeface="Calibri"/>
                <a:ea typeface="Calibri"/>
              </a:rPr>
              <a:t>Уровень текста 1</a:t>
            </a:r>
            <a:endParaRPr lang="ru-RU" sz="6400" b="0" strike="noStrike" spc="-1">
              <a:solidFill>
                <a:srgbClr val="000000"/>
              </a:solidFill>
              <a:latin typeface="Calibri"/>
            </a:endParaRPr>
          </a:p>
          <a:p>
            <a:pPr algn="ctr">
              <a:lnSpc>
                <a:spcPct val="100000"/>
              </a:lnSpc>
              <a:spcBef>
                <a:spcPts val="1500"/>
              </a:spcBef>
              <a:tabLst>
                <a:tab pos="0" algn="l"/>
              </a:tabLst>
            </a:pPr>
            <a:r>
              <a:rPr lang="ru-RU" sz="6400" b="0" strike="noStrike" spc="-1">
                <a:solidFill>
                  <a:srgbClr val="888888"/>
                </a:solidFill>
                <a:latin typeface="Calibri"/>
                <a:ea typeface="Calibri"/>
              </a:rPr>
              <a:t>Уровень текста 2</a:t>
            </a:r>
            <a:endParaRPr lang="ru-RU" sz="6400" b="0" strike="noStrike" spc="-1">
              <a:solidFill>
                <a:srgbClr val="000000"/>
              </a:solidFill>
              <a:latin typeface="Calibri"/>
            </a:endParaRPr>
          </a:p>
          <a:p>
            <a:pPr algn="ctr">
              <a:lnSpc>
                <a:spcPct val="100000"/>
              </a:lnSpc>
              <a:spcBef>
                <a:spcPts val="1500"/>
              </a:spcBef>
              <a:tabLst>
                <a:tab pos="0" algn="l"/>
              </a:tabLst>
            </a:pPr>
            <a:r>
              <a:rPr lang="ru-RU" sz="6400" b="0" strike="noStrike" spc="-1">
                <a:solidFill>
                  <a:srgbClr val="888888"/>
                </a:solidFill>
                <a:latin typeface="Calibri"/>
                <a:ea typeface="Calibri"/>
              </a:rPr>
              <a:t>Уровень текста 3</a:t>
            </a:r>
            <a:endParaRPr lang="ru-RU" sz="6400" b="0" strike="noStrike" spc="-1">
              <a:solidFill>
                <a:srgbClr val="000000"/>
              </a:solidFill>
              <a:latin typeface="Calibri"/>
            </a:endParaRPr>
          </a:p>
          <a:p>
            <a:pPr algn="ctr">
              <a:lnSpc>
                <a:spcPct val="100000"/>
              </a:lnSpc>
              <a:spcBef>
                <a:spcPts val="1500"/>
              </a:spcBef>
              <a:tabLst>
                <a:tab pos="0" algn="l"/>
              </a:tabLst>
            </a:pPr>
            <a:r>
              <a:rPr lang="ru-RU" sz="6400" b="0" strike="noStrike" spc="-1">
                <a:solidFill>
                  <a:srgbClr val="888888"/>
                </a:solidFill>
                <a:latin typeface="Calibri"/>
                <a:ea typeface="Calibri"/>
              </a:rPr>
              <a:t>Уровень текста 4</a:t>
            </a:r>
            <a:endParaRPr lang="ru-RU" sz="6400" b="0" strike="noStrike" spc="-1">
              <a:solidFill>
                <a:srgbClr val="000000"/>
              </a:solidFill>
              <a:latin typeface="Calibri"/>
            </a:endParaRPr>
          </a:p>
          <a:p>
            <a:pPr algn="ctr">
              <a:lnSpc>
                <a:spcPct val="100000"/>
              </a:lnSpc>
              <a:spcBef>
                <a:spcPts val="1500"/>
              </a:spcBef>
              <a:tabLst>
                <a:tab pos="0" algn="l"/>
              </a:tabLst>
            </a:pPr>
            <a:r>
              <a:rPr lang="ru-RU" sz="6400" b="0" strike="noStrike" spc="-1">
                <a:solidFill>
                  <a:srgbClr val="888888"/>
                </a:solidFill>
                <a:latin typeface="Calibri"/>
                <a:ea typeface="Calibri"/>
              </a:rPr>
              <a:t>Уровень текста 5</a:t>
            </a:r>
            <a:endParaRPr lang="ru-RU" sz="6400" b="0" strike="noStrike" spc="-1">
              <a:solidFill>
                <a:srgbClr val="000000"/>
              </a:solidFill>
              <a:latin typeface="Calibri"/>
            </a:endParaRPr>
          </a:p>
        </p:txBody>
      </p:sp>
      <p:sp>
        <p:nvSpPr>
          <p:cNvPr id="2" name="PlaceHolder 3"/>
          <p:cNvSpPr>
            <a:spLocks noGrp="1"/>
          </p:cNvSpPr>
          <p:nvPr>
            <p:ph type="sldNum"/>
          </p:nvPr>
        </p:nvSpPr>
        <p:spPr>
          <a:xfrm>
            <a:off x="19917000" y="12835800"/>
            <a:ext cx="504360" cy="483480"/>
          </a:xfrm>
          <a:prstGeom prst="rect">
            <a:avLst/>
          </a:prstGeom>
          <a:noFill/>
          <a:ln w="25560">
            <a:noFill/>
          </a:ln>
        </p:spPr>
        <p:txBody>
          <a:bodyPr lIns="90000" tIns="91440" rIns="90000" bIns="91440" anchor="ctr">
            <a:noAutofit/>
          </a:bodyPr>
          <a:lstStyle/>
          <a:p>
            <a:endParaRPr lang="ru-RU"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3962520" y="549360"/>
            <a:ext cx="16458840" cy="2285640"/>
          </a:xfrm>
          <a:prstGeom prst="rect">
            <a:avLst/>
          </a:prstGeom>
          <a:noFill/>
          <a:ln w="25560">
            <a:noFill/>
          </a:ln>
        </p:spPr>
        <p:txBody>
          <a:bodyPr lIns="90000" tIns="91440" rIns="90000" bIns="91440" anchor="ctr">
            <a:noAutofit/>
          </a:bodyPr>
          <a:lstStyle/>
          <a:p>
            <a:pPr algn="ctr">
              <a:lnSpc>
                <a:spcPct val="100000"/>
              </a:lnSpc>
              <a:tabLst>
                <a:tab pos="0" algn="l"/>
              </a:tabLst>
            </a:pPr>
            <a:r>
              <a:rPr lang="ru-RU" sz="8800" b="0" strike="noStrike" spc="-1">
                <a:solidFill>
                  <a:srgbClr val="000000"/>
                </a:solidFill>
                <a:latin typeface="Calibri"/>
                <a:ea typeface="Calibri"/>
              </a:rPr>
              <a:t>Текст заголовка</a:t>
            </a:r>
            <a:endParaRPr lang="ru-RU" sz="8800" b="0" strike="noStrike" spc="-1">
              <a:solidFill>
                <a:srgbClr val="000000"/>
              </a:solidFill>
              <a:latin typeface="Calibri"/>
            </a:endParaRPr>
          </a:p>
        </p:txBody>
      </p:sp>
      <p:sp>
        <p:nvSpPr>
          <p:cNvPr id="40" name="PlaceHolder 2"/>
          <p:cNvSpPr>
            <a:spLocks noGrp="1"/>
          </p:cNvSpPr>
          <p:nvPr>
            <p:ph type="body"/>
          </p:nvPr>
        </p:nvSpPr>
        <p:spPr>
          <a:xfrm>
            <a:off x="3962520" y="3200400"/>
            <a:ext cx="16458840" cy="9051480"/>
          </a:xfrm>
          <a:prstGeom prst="rect">
            <a:avLst/>
          </a:prstGeom>
          <a:noFill/>
          <a:ln w="25560">
            <a:noFill/>
          </a:ln>
        </p:spPr>
        <p:txBody>
          <a:bodyPr lIns="90000" tIns="91440" rIns="90000" bIns="91440" anchor="t">
            <a:noAutofit/>
          </a:bodyPr>
          <a:lstStyle/>
          <a:p>
            <a:pPr marL="685800" indent="-685800">
              <a:lnSpc>
                <a:spcPct val="100000"/>
              </a:lnSpc>
              <a:spcBef>
                <a:spcPts val="1500"/>
              </a:spcBef>
              <a:buClr>
                <a:srgbClr val="000000"/>
              </a:buClr>
              <a:buFont typeface="Arial"/>
              <a:buChar char="•"/>
            </a:pPr>
            <a:r>
              <a:rPr lang="ru-RU" sz="6400" b="0" strike="noStrike" spc="-1">
                <a:solidFill>
                  <a:srgbClr val="000000"/>
                </a:solidFill>
                <a:latin typeface="Calibri"/>
                <a:ea typeface="Calibri"/>
              </a:rPr>
              <a:t>Уровень текста 1</a:t>
            </a:r>
            <a:endParaRPr lang="ru-RU" sz="6400" b="0" strike="noStrike" spc="-1">
              <a:solidFill>
                <a:srgbClr val="000000"/>
              </a:solidFill>
              <a:latin typeface="Calibri"/>
            </a:endParaRPr>
          </a:p>
          <a:p>
            <a:pPr marL="1110240" lvl="1" indent="-653040">
              <a:lnSpc>
                <a:spcPct val="100000"/>
              </a:lnSpc>
              <a:spcBef>
                <a:spcPts val="1500"/>
              </a:spcBef>
              <a:buClr>
                <a:srgbClr val="000000"/>
              </a:buClr>
              <a:buFont typeface="Arial"/>
              <a:buChar char="–"/>
            </a:pPr>
            <a:r>
              <a:rPr lang="ru-RU" sz="6400" b="0" strike="noStrike" spc="-1">
                <a:solidFill>
                  <a:srgbClr val="000000"/>
                </a:solidFill>
                <a:latin typeface="Calibri"/>
                <a:ea typeface="Calibri"/>
              </a:rPr>
              <a:t>Уровень текста 2</a:t>
            </a:r>
            <a:endParaRPr lang="ru-RU" sz="6400" b="0" strike="noStrike" spc="-1">
              <a:solidFill>
                <a:srgbClr val="000000"/>
              </a:solidFill>
              <a:latin typeface="Calibri"/>
            </a:endParaRPr>
          </a:p>
          <a:p>
            <a:pPr marL="1523880" lvl="2" indent="-609480">
              <a:lnSpc>
                <a:spcPct val="100000"/>
              </a:lnSpc>
              <a:spcBef>
                <a:spcPts val="1500"/>
              </a:spcBef>
              <a:buClr>
                <a:srgbClr val="000000"/>
              </a:buClr>
              <a:buFont typeface="Arial"/>
              <a:buChar char="•"/>
            </a:pPr>
            <a:r>
              <a:rPr lang="ru-RU" sz="6400" b="0" strike="noStrike" spc="-1">
                <a:solidFill>
                  <a:srgbClr val="000000"/>
                </a:solidFill>
                <a:latin typeface="Calibri"/>
                <a:ea typeface="Calibri"/>
              </a:rPr>
              <a:t>Уровень текста 3</a:t>
            </a:r>
            <a:endParaRPr lang="ru-RU" sz="6400" b="0" strike="noStrike" spc="-1">
              <a:solidFill>
                <a:srgbClr val="000000"/>
              </a:solidFill>
              <a:latin typeface="Calibri"/>
            </a:endParaRPr>
          </a:p>
          <a:p>
            <a:pPr marL="2103120" lvl="3" indent="-731520">
              <a:lnSpc>
                <a:spcPct val="100000"/>
              </a:lnSpc>
              <a:spcBef>
                <a:spcPts val="1500"/>
              </a:spcBef>
              <a:buClr>
                <a:srgbClr val="000000"/>
              </a:buClr>
              <a:buFont typeface="Arial"/>
              <a:buChar char="–"/>
            </a:pPr>
            <a:r>
              <a:rPr lang="ru-RU" sz="6400" b="0" strike="noStrike" spc="-1">
                <a:solidFill>
                  <a:srgbClr val="000000"/>
                </a:solidFill>
                <a:latin typeface="Calibri"/>
                <a:ea typeface="Calibri"/>
              </a:rPr>
              <a:t>Уровень текста 4</a:t>
            </a:r>
            <a:endParaRPr lang="ru-RU" sz="6400" b="0" strike="noStrike" spc="-1">
              <a:solidFill>
                <a:srgbClr val="000000"/>
              </a:solidFill>
              <a:latin typeface="Calibri"/>
            </a:endParaRPr>
          </a:p>
          <a:p>
            <a:pPr marL="2560320" lvl="4" indent="-731520">
              <a:lnSpc>
                <a:spcPct val="100000"/>
              </a:lnSpc>
              <a:spcBef>
                <a:spcPts val="1500"/>
              </a:spcBef>
              <a:buClr>
                <a:srgbClr val="000000"/>
              </a:buClr>
              <a:buFont typeface="Arial"/>
              <a:buChar char="»"/>
            </a:pPr>
            <a:r>
              <a:rPr lang="ru-RU" sz="6400" b="0" strike="noStrike" spc="-1">
                <a:solidFill>
                  <a:srgbClr val="000000"/>
                </a:solidFill>
                <a:latin typeface="Calibri"/>
                <a:ea typeface="Calibri"/>
              </a:rPr>
              <a:t>Уровень текста 5</a:t>
            </a:r>
            <a:endParaRPr lang="ru-RU" sz="6400" b="0" strike="noStrike" spc="-1">
              <a:solidFill>
                <a:srgbClr val="000000"/>
              </a:solidFill>
              <a:latin typeface="Calibri"/>
            </a:endParaRPr>
          </a:p>
        </p:txBody>
      </p:sp>
      <p:sp>
        <p:nvSpPr>
          <p:cNvPr id="41" name="PlaceHolder 3"/>
          <p:cNvSpPr>
            <a:spLocks noGrp="1"/>
          </p:cNvSpPr>
          <p:nvPr>
            <p:ph type="sldNum"/>
          </p:nvPr>
        </p:nvSpPr>
        <p:spPr>
          <a:xfrm>
            <a:off x="19917000" y="12835800"/>
            <a:ext cx="504360" cy="483480"/>
          </a:xfrm>
          <a:prstGeom prst="rect">
            <a:avLst/>
          </a:prstGeom>
          <a:noFill/>
          <a:ln w="25560">
            <a:noFill/>
          </a:ln>
        </p:spPr>
        <p:txBody>
          <a:bodyPr lIns="90000" tIns="91440" rIns="90000" bIns="91440" anchor="ctr">
            <a:noAutofit/>
          </a:bodyPr>
          <a:lstStyle/>
          <a:p>
            <a:endParaRPr lang="ru-RU"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sldNum"/>
          </p:nvPr>
        </p:nvSpPr>
        <p:spPr>
          <a:xfrm>
            <a:off x="19917000" y="12835800"/>
            <a:ext cx="504360" cy="483480"/>
          </a:xfrm>
          <a:prstGeom prst="rect">
            <a:avLst/>
          </a:prstGeom>
          <a:noFill/>
          <a:ln w="25560">
            <a:noFill/>
          </a:ln>
        </p:spPr>
        <p:txBody>
          <a:bodyPr lIns="90000" tIns="91440" rIns="90000" bIns="91440" anchor="ctr">
            <a:noAutofit/>
          </a:bodyPr>
          <a:lstStyle/>
          <a:p>
            <a:endParaRPr lang="ru-RU" sz="2400" b="0" strike="noStrike" spc="-1">
              <a:latin typeface="Times New Roman"/>
            </a:endParaRPr>
          </a:p>
        </p:txBody>
      </p:sp>
      <p:sp>
        <p:nvSpPr>
          <p:cNvPr id="79" name="PlaceHolder 2"/>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r>
              <a:rPr lang="ru-RU" sz="3600" b="0" strike="noStrike" spc="-1">
                <a:solidFill>
                  <a:srgbClr val="000000"/>
                </a:solidFill>
                <a:latin typeface="Calibri"/>
              </a:rPr>
              <a:t>Для правки текста заглавия щёлкните мышью</a:t>
            </a:r>
          </a:p>
        </p:txBody>
      </p:sp>
      <p:sp>
        <p:nvSpPr>
          <p:cNvPr id="80" name="PlaceHolder 3"/>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6400" b="0" strike="noStrike" spc="-1">
                <a:solidFill>
                  <a:srgbClr val="000000"/>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6400" b="0" strike="noStrike" spc="-1">
                <a:solidFill>
                  <a:srgbClr val="000000"/>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6400" b="0" strike="noStrike" spc="-1">
                <a:solidFill>
                  <a:srgbClr val="000000"/>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6400" b="0" strike="noStrike" spc="-1">
                <a:solidFill>
                  <a:srgbClr val="000000"/>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comments" Target="../comments/comment1.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comments" Target="../comments/commen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Прямоугольник"/>
          <p:cNvSpPr/>
          <p:nvPr/>
        </p:nvSpPr>
        <p:spPr>
          <a:xfrm>
            <a:off x="11557080" y="-195840"/>
            <a:ext cx="13105440" cy="14107320"/>
          </a:xfrm>
          <a:prstGeom prst="rect">
            <a:avLst/>
          </a:prstGeom>
          <a:solidFill>
            <a:srgbClr val="F3F3F5"/>
          </a:solidFill>
          <a:ln w="12700">
            <a:noFill/>
          </a:ln>
          <a:effectLst>
            <a:outerShdw blurRad="76320" dist="38160" dir="5400000" rotWithShape="0">
              <a:srgbClr val="000000">
                <a:alpha val="35000"/>
              </a:srgbClr>
            </a:outerShdw>
          </a:effectLst>
        </p:spPr>
        <p:style>
          <a:lnRef idx="0">
            <a:scrgbClr r="0" g="0" b="0"/>
          </a:lnRef>
          <a:fillRef idx="0">
            <a:scrgbClr r="0" g="0" b="0"/>
          </a:fillRef>
          <a:effectRef idx="0">
            <a:scrgbClr r="0" g="0" b="0"/>
          </a:effectRef>
          <a:fontRef idx="minor"/>
        </p:style>
      </p:sp>
      <p:pic>
        <p:nvPicPr>
          <p:cNvPr id="124" name="1.jpg" descr="1.jpg"/>
          <p:cNvPicPr/>
          <p:nvPr/>
        </p:nvPicPr>
        <p:blipFill>
          <a:blip r:embed="rId2" cstate="print"/>
          <a:stretch/>
        </p:blipFill>
        <p:spPr>
          <a:xfrm rot="21500400">
            <a:off x="-1721880" y="-1001520"/>
            <a:ext cx="18287640" cy="18287640"/>
          </a:xfrm>
          <a:prstGeom prst="rect">
            <a:avLst/>
          </a:prstGeom>
          <a:ln w="12700">
            <a:noFill/>
          </a:ln>
        </p:spPr>
      </p:pic>
      <p:sp>
        <p:nvSpPr>
          <p:cNvPr id="125" name="Прямоугольник 5"/>
          <p:cNvSpPr/>
          <p:nvPr/>
        </p:nvSpPr>
        <p:spPr>
          <a:xfrm>
            <a:off x="13318920" y="3816360"/>
            <a:ext cx="9581040" cy="292572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r">
              <a:lnSpc>
                <a:spcPct val="100000"/>
              </a:lnSpc>
              <a:tabLst>
                <a:tab pos="0" algn="l"/>
              </a:tabLst>
            </a:pPr>
            <a:r>
              <a:rPr lang="ru-RU" sz="18000" b="0" strike="noStrike" spc="-1">
                <a:solidFill>
                  <a:srgbClr val="363F47"/>
                </a:solidFill>
                <a:latin typeface="Arial"/>
                <a:ea typeface="Arial"/>
              </a:rPr>
              <a:t>PhytoMix</a:t>
            </a:r>
            <a:endParaRPr lang="ru-RU" sz="18000" b="0" strike="noStrike" spc="-1">
              <a:latin typeface="Arial"/>
            </a:endParaRPr>
          </a:p>
        </p:txBody>
      </p:sp>
      <p:sp>
        <p:nvSpPr>
          <p:cNvPr id="126" name="Прямоугольник 6"/>
          <p:cNvSpPr/>
          <p:nvPr/>
        </p:nvSpPr>
        <p:spPr>
          <a:xfrm>
            <a:off x="15215760" y="6716520"/>
            <a:ext cx="7606080" cy="20109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r">
              <a:lnSpc>
                <a:spcPct val="100000"/>
              </a:lnSpc>
              <a:tabLst>
                <a:tab pos="0" algn="l"/>
              </a:tabLst>
            </a:pPr>
            <a:r>
              <a:rPr lang="ru-RU" sz="12000" b="0" strike="noStrike" spc="-1">
                <a:solidFill>
                  <a:srgbClr val="363F47"/>
                </a:solidFill>
                <a:latin typeface="Arial"/>
                <a:ea typeface="Arial"/>
              </a:rPr>
              <a:t>for Women</a:t>
            </a:r>
            <a:endParaRPr lang="ru-RU" sz="12000" b="0" strike="noStrike" spc="-1">
              <a:latin typeface="Arial"/>
            </a:endParaRPr>
          </a:p>
        </p:txBody>
      </p:sp>
      <p:pic>
        <p:nvPicPr>
          <p:cNvPr id="127" name="cc_logo-01.png" descr="cc_logo-01.png"/>
          <p:cNvPicPr/>
          <p:nvPr/>
        </p:nvPicPr>
        <p:blipFill>
          <a:blip r:embed="rId3" cstate="print"/>
          <a:stretch/>
        </p:blipFill>
        <p:spPr>
          <a:xfrm>
            <a:off x="19537560" y="12035160"/>
            <a:ext cx="3140280" cy="552240"/>
          </a:xfrm>
          <a:prstGeom prst="rect">
            <a:avLst/>
          </a:prstGeom>
          <a:ln w="1270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markus-spiske-bNRmKalNsJc-unsplash.jpg" descr="markus-spiske-bNRmKalNsJc-unsplash.jpg"/>
          <p:cNvPicPr/>
          <p:nvPr/>
        </p:nvPicPr>
        <p:blipFill>
          <a:blip r:embed="rId3" cstate="print"/>
          <a:stretch/>
        </p:blipFill>
        <p:spPr>
          <a:xfrm>
            <a:off x="-94320" y="-7134480"/>
            <a:ext cx="24496920" cy="36750600"/>
          </a:xfrm>
          <a:prstGeom prst="rect">
            <a:avLst/>
          </a:prstGeom>
          <a:ln w="12700">
            <a:noFill/>
          </a:ln>
        </p:spPr>
      </p:pic>
      <p:sp>
        <p:nvSpPr>
          <p:cNvPr id="224" name="Прямоугольник"/>
          <p:cNvSpPr/>
          <p:nvPr/>
        </p:nvSpPr>
        <p:spPr>
          <a:xfrm>
            <a:off x="-304920" y="-433080"/>
            <a:ext cx="15351480" cy="14205960"/>
          </a:xfrm>
          <a:prstGeom prst="rect">
            <a:avLst/>
          </a:prstGeom>
          <a:gradFill rotWithShape="0">
            <a:gsLst>
              <a:gs pos="0">
                <a:srgbClr val="FFFFFF">
                  <a:alpha val="68235"/>
                </a:srgbClr>
              </a:gs>
              <a:gs pos="100000">
                <a:srgbClr val="FFFFFF">
                  <a:alpha val="0"/>
                </a:srgbClr>
              </a:gs>
            </a:gsLst>
            <a:lin ang="0"/>
          </a:gradFill>
          <a:ln w="12700">
            <a:noFill/>
          </a:ln>
        </p:spPr>
        <p:style>
          <a:lnRef idx="0">
            <a:scrgbClr r="0" g="0" b="0"/>
          </a:lnRef>
          <a:fillRef idx="0">
            <a:scrgbClr r="0" g="0" b="0"/>
          </a:fillRef>
          <a:effectRef idx="0">
            <a:scrgbClr r="0" g="0" b="0"/>
          </a:effectRef>
          <a:fontRef idx="minor"/>
        </p:style>
      </p:sp>
      <p:sp>
        <p:nvSpPr>
          <p:cNvPr id="225" name="TextBox 8"/>
          <p:cNvSpPr/>
          <p:nvPr/>
        </p:nvSpPr>
        <p:spPr>
          <a:xfrm>
            <a:off x="1517400" y="3286440"/>
            <a:ext cx="12968640" cy="42973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893A96"/>
                </a:solidFill>
                <a:latin typeface="Arial"/>
                <a:ea typeface="Arial"/>
              </a:rPr>
              <a:t>Lifenol ® – </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экстракт </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шишек хмеля</a:t>
            </a:r>
            <a:endParaRPr lang="ru-RU" sz="9000" b="0" strike="noStrike" spc="-1">
              <a:latin typeface="Arial"/>
            </a:endParaRPr>
          </a:p>
        </p:txBody>
      </p:sp>
      <p:pic>
        <p:nvPicPr>
          <p:cNvPr id="226" name="cc_logo-01.png" descr="cc_logo-01.png"/>
          <p:cNvPicPr/>
          <p:nvPr/>
        </p:nvPicPr>
        <p:blipFill>
          <a:blip r:embed="rId4" cstate="print"/>
          <a:stretch/>
        </p:blipFill>
        <p:spPr>
          <a:xfrm>
            <a:off x="1752120" y="12460680"/>
            <a:ext cx="2536560" cy="446040"/>
          </a:xfrm>
          <a:prstGeom prst="rect">
            <a:avLst/>
          </a:prstGeom>
          <a:ln w="12700">
            <a:noFill/>
          </a:ln>
        </p:spPr>
      </p:pic>
      <p:grpSp>
        <p:nvGrpSpPr>
          <p:cNvPr id="227" name="Группа"/>
          <p:cNvGrpSpPr/>
          <p:nvPr/>
        </p:nvGrpSpPr>
        <p:grpSpPr>
          <a:xfrm>
            <a:off x="22110120" y="10821960"/>
            <a:ext cx="1848600" cy="2229480"/>
            <a:chOff x="22110120" y="10821960"/>
            <a:chExt cx="1848600" cy="2229480"/>
          </a:xfrm>
        </p:grpSpPr>
        <p:sp>
          <p:nvSpPr>
            <p:cNvPr id="228"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FFFFFF"/>
                  </a:solidFill>
                  <a:latin typeface="Arial"/>
                  <a:ea typeface="Arial"/>
                </a:rPr>
                <a:t>PhytoMix</a:t>
              </a:r>
              <a:endParaRPr lang="ru-RU" sz="2200" b="0" strike="noStrike" spc="-1">
                <a:latin typeface="Arial"/>
              </a:endParaRPr>
            </a:p>
          </p:txBody>
        </p:sp>
        <p:sp>
          <p:nvSpPr>
            <p:cNvPr id="229"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BED18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fabian-bachli-mflMD0Ke_fU-unsplash.jpg" descr="fabian-bachli-mflMD0Ke_fU-unsplash.jpg"/>
          <p:cNvPicPr/>
          <p:nvPr/>
        </p:nvPicPr>
        <p:blipFill>
          <a:blip r:embed="rId3" cstate="print"/>
          <a:stretch/>
        </p:blipFill>
        <p:spPr>
          <a:xfrm rot="16200000">
            <a:off x="5936760" y="-6092640"/>
            <a:ext cx="24244200" cy="36366480"/>
          </a:xfrm>
          <a:prstGeom prst="rect">
            <a:avLst/>
          </a:prstGeom>
          <a:ln w="12700">
            <a:noFill/>
          </a:ln>
        </p:spPr>
      </p:pic>
      <p:sp>
        <p:nvSpPr>
          <p:cNvPr id="231" name="TextBox 8"/>
          <p:cNvSpPr/>
          <p:nvPr/>
        </p:nvSpPr>
        <p:spPr>
          <a:xfrm>
            <a:off x="1517400" y="3286440"/>
            <a:ext cx="12968640" cy="2925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893A96"/>
                </a:solidFill>
                <a:latin typeface="Arial"/>
                <a:ea typeface="Arial"/>
              </a:rPr>
              <a:t>Аминокислота </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бета-аланин</a:t>
            </a:r>
            <a:endParaRPr lang="ru-RU" sz="9000" b="0" strike="noStrike" spc="-1">
              <a:latin typeface="Arial"/>
            </a:endParaRPr>
          </a:p>
        </p:txBody>
      </p:sp>
      <p:pic>
        <p:nvPicPr>
          <p:cNvPr id="232" name="cc logo_white.png" descr="cc logo_white.png"/>
          <p:cNvPicPr/>
          <p:nvPr/>
        </p:nvPicPr>
        <p:blipFill>
          <a:blip r:embed="rId4" cstate="print"/>
          <a:stretch/>
        </p:blipFill>
        <p:spPr>
          <a:xfrm>
            <a:off x="1410120" y="12242880"/>
            <a:ext cx="3220200" cy="983880"/>
          </a:xfrm>
          <a:prstGeom prst="rect">
            <a:avLst/>
          </a:prstGeom>
          <a:ln w="12700">
            <a:noFill/>
          </a:ln>
        </p:spPr>
      </p:pic>
      <p:grpSp>
        <p:nvGrpSpPr>
          <p:cNvPr id="233" name="Группа"/>
          <p:cNvGrpSpPr/>
          <p:nvPr/>
        </p:nvGrpSpPr>
        <p:grpSpPr>
          <a:xfrm>
            <a:off x="22110120" y="10821960"/>
            <a:ext cx="1848600" cy="2229480"/>
            <a:chOff x="22110120" y="10821960"/>
            <a:chExt cx="1848600" cy="2229480"/>
          </a:xfrm>
        </p:grpSpPr>
        <p:sp>
          <p:nvSpPr>
            <p:cNvPr id="234"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FFFFFF"/>
                  </a:solidFill>
                  <a:latin typeface="Arial"/>
                  <a:ea typeface="Arial"/>
                </a:rPr>
                <a:t>PhytoMix</a:t>
              </a:r>
              <a:endParaRPr lang="ru-RU" sz="2200" b="0" strike="noStrike" spc="-1">
                <a:latin typeface="Arial"/>
              </a:endParaRPr>
            </a:p>
          </p:txBody>
        </p:sp>
        <p:sp>
          <p:nvSpPr>
            <p:cNvPr id="235"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hutterstock_1727557807.jpg" descr="shutterstock_1727557807.jpg"/>
          <p:cNvPicPr/>
          <p:nvPr/>
        </p:nvPicPr>
        <p:blipFill>
          <a:blip r:embed="rId3" cstate="print"/>
          <a:stretch/>
        </p:blipFill>
        <p:spPr>
          <a:xfrm flipH="1">
            <a:off x="-44280" y="-50760"/>
            <a:ext cx="24610320" cy="16405560"/>
          </a:xfrm>
          <a:prstGeom prst="rect">
            <a:avLst/>
          </a:prstGeom>
          <a:ln w="12700">
            <a:noFill/>
          </a:ln>
        </p:spPr>
      </p:pic>
      <p:sp>
        <p:nvSpPr>
          <p:cNvPr id="237" name="TextBox 8"/>
          <p:cNvSpPr/>
          <p:nvPr/>
        </p:nvSpPr>
        <p:spPr>
          <a:xfrm>
            <a:off x="1517400" y="9128520"/>
            <a:ext cx="14255640" cy="2925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FFF0D0"/>
                </a:solidFill>
                <a:latin typeface="Arial"/>
                <a:ea typeface="Arial"/>
              </a:rPr>
              <a:t>Экстракт семян льна –</a:t>
            </a:r>
            <a:r>
              <a:rPr lang="ru-RU" sz="9000" b="1" strike="noStrike" spc="-1">
                <a:solidFill>
                  <a:srgbClr val="893A96"/>
                </a:solidFill>
                <a:latin typeface="Arial"/>
                <a:ea typeface="Arial"/>
              </a:rPr>
              <a:t> </a:t>
            </a:r>
            <a:r>
              <a:rPr lang="ru-RU" sz="9000" b="1" strike="noStrike" spc="-1">
                <a:solidFill>
                  <a:srgbClr val="FFFFFF"/>
                </a:solidFill>
                <a:latin typeface="Arial"/>
                <a:ea typeface="Arial"/>
              </a:rPr>
              <a:t>источник лигнанов</a:t>
            </a:r>
            <a:endParaRPr lang="ru-RU" sz="9000" b="0" strike="noStrike" spc="-1">
              <a:latin typeface="Arial"/>
            </a:endParaRPr>
          </a:p>
        </p:txBody>
      </p:sp>
      <p:pic>
        <p:nvPicPr>
          <p:cNvPr id="238" name="cc logo_white.png" descr="cc logo_white.png"/>
          <p:cNvPicPr/>
          <p:nvPr/>
        </p:nvPicPr>
        <p:blipFill>
          <a:blip r:embed="rId4" cstate="print"/>
          <a:stretch/>
        </p:blipFill>
        <p:spPr>
          <a:xfrm>
            <a:off x="1410120" y="12242880"/>
            <a:ext cx="3220200" cy="983880"/>
          </a:xfrm>
          <a:prstGeom prst="rect">
            <a:avLst/>
          </a:prstGeom>
          <a:ln w="12700">
            <a:noFill/>
          </a:ln>
        </p:spPr>
      </p:pic>
      <p:grpSp>
        <p:nvGrpSpPr>
          <p:cNvPr id="239" name="Группа"/>
          <p:cNvGrpSpPr/>
          <p:nvPr/>
        </p:nvGrpSpPr>
        <p:grpSpPr>
          <a:xfrm>
            <a:off x="22110120" y="10821960"/>
            <a:ext cx="1848600" cy="2229480"/>
            <a:chOff x="22110120" y="10821960"/>
            <a:chExt cx="1848600" cy="2229480"/>
          </a:xfrm>
        </p:grpSpPr>
        <p:sp>
          <p:nvSpPr>
            <p:cNvPr id="240"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FFFFFF"/>
                  </a:solidFill>
                  <a:latin typeface="Arial"/>
                  <a:ea typeface="Arial"/>
                </a:rPr>
                <a:t>PhytoMix</a:t>
              </a:r>
              <a:endParaRPr lang="ru-RU" sz="2200" b="0" strike="noStrike" spc="-1">
                <a:latin typeface="Arial"/>
              </a:endParaRPr>
            </a:p>
          </p:txBody>
        </p:sp>
        <p:sp>
          <p:nvSpPr>
            <p:cNvPr id="241"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hutterstock_1934505854.jpg" descr="shutterstock_1934505854.jpg"/>
          <p:cNvPicPr/>
          <p:nvPr/>
        </p:nvPicPr>
        <p:blipFill>
          <a:blip r:embed="rId3" cstate="print"/>
          <a:stretch/>
        </p:blipFill>
        <p:spPr>
          <a:xfrm flipH="1">
            <a:off x="-132120" y="-1358280"/>
            <a:ext cx="24648480" cy="16432200"/>
          </a:xfrm>
          <a:prstGeom prst="rect">
            <a:avLst/>
          </a:prstGeom>
          <a:ln w="12700">
            <a:noFill/>
          </a:ln>
        </p:spPr>
      </p:pic>
      <p:sp>
        <p:nvSpPr>
          <p:cNvPr id="243" name="TextBox 8"/>
          <p:cNvSpPr/>
          <p:nvPr/>
        </p:nvSpPr>
        <p:spPr>
          <a:xfrm>
            <a:off x="1517400" y="7832880"/>
            <a:ext cx="12968640" cy="42973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363F47"/>
                </a:solidFill>
                <a:latin typeface="Arial"/>
                <a:ea typeface="Arial"/>
              </a:rPr>
              <a:t>Экстракт </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рылец </a:t>
            </a:r>
            <a:endParaRPr lang="ru-RU" sz="9000" b="0" strike="noStrike" spc="-1">
              <a:latin typeface="Arial"/>
            </a:endParaRPr>
          </a:p>
          <a:p>
            <a:pPr>
              <a:lnSpc>
                <a:spcPct val="100000"/>
              </a:lnSpc>
              <a:tabLst>
                <a:tab pos="0" algn="l"/>
              </a:tabLst>
            </a:pPr>
            <a:r>
              <a:rPr lang="ru-RU" sz="9000" b="1" strike="noStrike" spc="-1">
                <a:solidFill>
                  <a:srgbClr val="893A96"/>
                </a:solidFill>
                <a:latin typeface="Arial"/>
                <a:ea typeface="Arial"/>
              </a:rPr>
              <a:t>шафрана</a:t>
            </a:r>
            <a:endParaRPr lang="ru-RU" sz="9000" b="0" strike="noStrike" spc="-1">
              <a:latin typeface="Arial"/>
            </a:endParaRPr>
          </a:p>
        </p:txBody>
      </p:sp>
      <p:pic>
        <p:nvPicPr>
          <p:cNvPr id="244" name="cc_logo-01.png" descr="cc_logo-01.png"/>
          <p:cNvPicPr/>
          <p:nvPr/>
        </p:nvPicPr>
        <p:blipFill>
          <a:blip r:embed="rId4" cstate="print"/>
          <a:stretch/>
        </p:blipFill>
        <p:spPr>
          <a:xfrm>
            <a:off x="1752120" y="12460680"/>
            <a:ext cx="2536560" cy="446040"/>
          </a:xfrm>
          <a:prstGeom prst="rect">
            <a:avLst/>
          </a:prstGeom>
          <a:ln w="12700">
            <a:noFill/>
          </a:ln>
        </p:spPr>
      </p:pic>
      <p:grpSp>
        <p:nvGrpSpPr>
          <p:cNvPr id="245" name="Группа"/>
          <p:cNvGrpSpPr/>
          <p:nvPr/>
        </p:nvGrpSpPr>
        <p:grpSpPr>
          <a:xfrm>
            <a:off x="22110120" y="10821960"/>
            <a:ext cx="1848600" cy="2229480"/>
            <a:chOff x="22110120" y="10821960"/>
            <a:chExt cx="1848600" cy="2229480"/>
          </a:xfrm>
        </p:grpSpPr>
        <p:sp>
          <p:nvSpPr>
            <p:cNvPr id="246"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247"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Прямоугольник"/>
          <p:cNvSpPr/>
          <p:nvPr/>
        </p:nvSpPr>
        <p:spPr>
          <a:xfrm>
            <a:off x="-228600" y="-195840"/>
            <a:ext cx="2484072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pic>
        <p:nvPicPr>
          <p:cNvPr id="249" name="cc_logo-01.png" descr="cc_logo-01.png"/>
          <p:cNvPicPr/>
          <p:nvPr/>
        </p:nvPicPr>
        <p:blipFill>
          <a:blip r:embed="rId2" cstate="print"/>
          <a:stretch/>
        </p:blipFill>
        <p:spPr>
          <a:xfrm>
            <a:off x="1752120" y="12460680"/>
            <a:ext cx="2536560" cy="446040"/>
          </a:xfrm>
          <a:prstGeom prst="rect">
            <a:avLst/>
          </a:prstGeom>
          <a:ln w="12700">
            <a:noFill/>
          </a:ln>
        </p:spPr>
      </p:pic>
      <p:sp>
        <p:nvSpPr>
          <p:cNvPr id="250" name="Shape 136"/>
          <p:cNvSpPr/>
          <p:nvPr/>
        </p:nvSpPr>
        <p:spPr>
          <a:xfrm>
            <a:off x="1402560" y="1710000"/>
            <a:ext cx="8340120" cy="2885040"/>
          </a:xfrm>
          <a:prstGeom prst="rect">
            <a:avLst/>
          </a:prstGeom>
          <a:noFill/>
          <a:ln w="25400">
            <a:noFill/>
          </a:ln>
        </p:spPr>
        <p:style>
          <a:lnRef idx="0">
            <a:scrgbClr r="0" g="0" b="0"/>
          </a:lnRef>
          <a:fillRef idx="0">
            <a:scrgbClr r="0" g="0" b="0"/>
          </a:fillRef>
          <a:effectRef idx="0">
            <a:scrgbClr r="0" g="0" b="0"/>
          </a:effectRef>
          <a:fontRef idx="minor"/>
        </p:style>
        <p:txBody>
          <a:bodyPr lIns="71280" tIns="71280" rIns="71280" bIns="71280" anchor="ctr">
            <a:spAutoFit/>
          </a:bodyPr>
          <a:lstStyle/>
          <a:p>
            <a:pPr>
              <a:lnSpc>
                <a:spcPct val="100000"/>
              </a:lnSpc>
              <a:tabLst>
                <a:tab pos="0" algn="l"/>
              </a:tabLst>
            </a:pPr>
            <a:r>
              <a:rPr lang="ru-RU" sz="9000" b="1" strike="noStrike" spc="-1">
                <a:solidFill>
                  <a:srgbClr val="96CC7B"/>
                </a:solidFill>
                <a:latin typeface="Arial"/>
                <a:ea typeface="Arial"/>
              </a:rPr>
              <a:t>PhytoMix </a:t>
            </a:r>
            <a:endParaRPr lang="ru-RU" sz="9000" b="0" strike="noStrike" spc="-1">
              <a:latin typeface="Arial"/>
            </a:endParaRPr>
          </a:p>
          <a:p>
            <a:pPr>
              <a:lnSpc>
                <a:spcPct val="100000"/>
              </a:lnSpc>
              <a:tabLst>
                <a:tab pos="0" algn="l"/>
              </a:tabLst>
            </a:pPr>
            <a:r>
              <a:rPr lang="ru-RU" sz="9000" b="1" strike="noStrike" spc="-1">
                <a:solidFill>
                  <a:srgbClr val="96CC7B"/>
                </a:solidFill>
                <a:latin typeface="Arial"/>
                <a:ea typeface="Arial"/>
              </a:rPr>
              <a:t>for Women</a:t>
            </a:r>
            <a:endParaRPr lang="ru-RU" sz="9000" b="0" strike="noStrike" spc="-1">
              <a:latin typeface="Arial"/>
            </a:endParaRPr>
          </a:p>
        </p:txBody>
      </p:sp>
      <p:sp>
        <p:nvSpPr>
          <p:cNvPr id="251" name="CustomShape 6"/>
          <p:cNvSpPr/>
          <p:nvPr/>
        </p:nvSpPr>
        <p:spPr>
          <a:xfrm>
            <a:off x="11486160" y="1949760"/>
            <a:ext cx="12907440" cy="9614520"/>
          </a:xfrm>
          <a:prstGeom prst="rect">
            <a:avLst/>
          </a:prstGeom>
          <a:solidFill>
            <a:srgbClr val="B9D39E"/>
          </a:solidFill>
          <a:ln w="12700">
            <a:noFill/>
          </a:ln>
        </p:spPr>
        <p:style>
          <a:lnRef idx="0">
            <a:scrgbClr r="0" g="0" b="0"/>
          </a:lnRef>
          <a:fillRef idx="0">
            <a:scrgbClr r="0" g="0" b="0"/>
          </a:fillRef>
          <a:effectRef idx="0">
            <a:scrgbClr r="0" g="0" b="0"/>
          </a:effectRef>
          <a:fontRef idx="minor"/>
        </p:style>
      </p:sp>
      <p:sp>
        <p:nvSpPr>
          <p:cNvPr id="252" name="Shape 137"/>
          <p:cNvSpPr/>
          <p:nvPr/>
        </p:nvSpPr>
        <p:spPr>
          <a:xfrm>
            <a:off x="1473840" y="5212080"/>
            <a:ext cx="9032760" cy="1868040"/>
          </a:xfrm>
          <a:prstGeom prst="rect">
            <a:avLst/>
          </a:prstGeom>
          <a:noFill/>
          <a:ln w="25400">
            <a:noFill/>
          </a:ln>
        </p:spPr>
        <p:style>
          <a:lnRef idx="0">
            <a:scrgbClr r="0" g="0" b="0"/>
          </a:lnRef>
          <a:fillRef idx="0">
            <a:scrgbClr r="0" g="0" b="0"/>
          </a:fillRef>
          <a:effectRef idx="0">
            <a:scrgbClr r="0" g="0" b="0"/>
          </a:effectRef>
          <a:fontRef idx="minor"/>
        </p:style>
        <p:txBody>
          <a:bodyPr lIns="71280" tIns="71280" rIns="71280" bIns="71280" anchor="t">
            <a:normAutofit/>
          </a:bodyPr>
          <a:lstStyle/>
          <a:p>
            <a:pPr>
              <a:lnSpc>
                <a:spcPct val="100000"/>
              </a:lnSpc>
              <a:tabLst>
                <a:tab pos="0" algn="l"/>
              </a:tabLst>
            </a:pPr>
            <a:r>
              <a:rPr lang="ru-RU" sz="4000" b="1" strike="noStrike" spc="-100">
                <a:solidFill>
                  <a:srgbClr val="535353"/>
                </a:solidFill>
                <a:latin typeface="Helvetica Neue"/>
                <a:ea typeface="Helvetica Neue"/>
              </a:rPr>
              <a:t>2173</a:t>
            </a:r>
            <a:endParaRPr lang="ru-RU" sz="4000" b="0" strike="noStrike" spc="-1">
              <a:latin typeface="Arial"/>
            </a:endParaRPr>
          </a:p>
        </p:txBody>
      </p:sp>
      <p:sp>
        <p:nvSpPr>
          <p:cNvPr id="253" name="Shape 137"/>
          <p:cNvSpPr/>
          <p:nvPr/>
        </p:nvSpPr>
        <p:spPr>
          <a:xfrm>
            <a:off x="1508400" y="9198720"/>
            <a:ext cx="9032760" cy="104652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3300" b="1" strike="noStrike" spc="-100">
                <a:solidFill>
                  <a:srgbClr val="2D2D2E"/>
                </a:solidFill>
                <a:latin typeface="Arial"/>
                <a:ea typeface="Arial"/>
              </a:rPr>
              <a:t>КЛУБНАЯ ЦЕНА</a:t>
            </a:r>
            <a:endParaRPr lang="ru-RU" sz="3300" b="0" strike="noStrike" spc="-1">
              <a:latin typeface="Arial"/>
            </a:endParaRPr>
          </a:p>
        </p:txBody>
      </p:sp>
      <p:sp>
        <p:nvSpPr>
          <p:cNvPr id="254" name="Shape 137"/>
          <p:cNvSpPr/>
          <p:nvPr/>
        </p:nvSpPr>
        <p:spPr>
          <a:xfrm>
            <a:off x="1508400" y="10618200"/>
            <a:ext cx="6966360" cy="104652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3300" b="1" strike="noStrike" spc="-100">
                <a:solidFill>
                  <a:srgbClr val="2D2D2E"/>
                </a:solidFill>
                <a:latin typeface="Arial"/>
                <a:ea typeface="Arial"/>
              </a:rPr>
              <a:t>РОЗНИЧНАЯ ЦЕНА</a:t>
            </a:r>
            <a:endParaRPr lang="ru-RU" sz="3300" b="0" strike="noStrike" spc="-1">
              <a:latin typeface="Arial"/>
            </a:endParaRPr>
          </a:p>
        </p:txBody>
      </p:sp>
      <p:sp>
        <p:nvSpPr>
          <p:cNvPr id="255" name="Shape 137"/>
          <p:cNvSpPr/>
          <p:nvPr/>
        </p:nvSpPr>
        <p:spPr>
          <a:xfrm>
            <a:off x="6828480" y="10503360"/>
            <a:ext cx="3122280" cy="127620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4500" b="1" strike="noStrike" spc="-100">
                <a:solidFill>
                  <a:srgbClr val="535353"/>
                </a:solidFill>
                <a:latin typeface="Arial"/>
                <a:ea typeface="Arial"/>
              </a:rPr>
              <a:t>25 </a:t>
            </a:r>
            <a:r>
              <a:rPr lang="ru-RU" sz="3300" b="1" strike="noStrike" spc="-100">
                <a:solidFill>
                  <a:srgbClr val="535353"/>
                </a:solidFill>
                <a:latin typeface="Arial"/>
                <a:ea typeface="Arial"/>
              </a:rPr>
              <a:t>у.е</a:t>
            </a:r>
            <a:endParaRPr lang="ru-RU" sz="3300" b="0" strike="noStrike" spc="-1">
              <a:latin typeface="Arial"/>
            </a:endParaRPr>
          </a:p>
        </p:txBody>
      </p:sp>
      <p:sp>
        <p:nvSpPr>
          <p:cNvPr id="256" name="Shape 137"/>
          <p:cNvSpPr/>
          <p:nvPr/>
        </p:nvSpPr>
        <p:spPr>
          <a:xfrm>
            <a:off x="6828480" y="9030600"/>
            <a:ext cx="2333520" cy="151020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4500" b="1" strike="noStrike" spc="-100">
                <a:solidFill>
                  <a:srgbClr val="535353"/>
                </a:solidFill>
                <a:latin typeface="Arial"/>
                <a:ea typeface="Arial"/>
              </a:rPr>
              <a:t>20 </a:t>
            </a:r>
            <a:r>
              <a:rPr lang="ru-RU" sz="3300" b="1" strike="noStrike" spc="-100">
                <a:solidFill>
                  <a:srgbClr val="535353"/>
                </a:solidFill>
                <a:latin typeface="Arial"/>
                <a:ea typeface="Arial"/>
              </a:rPr>
              <a:t>у.е</a:t>
            </a:r>
            <a:endParaRPr lang="ru-RU" sz="3300" b="0" strike="noStrike" spc="-1">
              <a:latin typeface="Arial"/>
            </a:endParaRPr>
          </a:p>
        </p:txBody>
      </p:sp>
      <p:sp>
        <p:nvSpPr>
          <p:cNvPr id="257" name="Shape 137"/>
          <p:cNvSpPr/>
          <p:nvPr/>
        </p:nvSpPr>
        <p:spPr>
          <a:xfrm>
            <a:off x="1508400" y="7779240"/>
            <a:ext cx="9032760" cy="104652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3300" b="1" strike="noStrike" spc="-100">
                <a:solidFill>
                  <a:srgbClr val="2D2D2E"/>
                </a:solidFill>
                <a:latin typeface="Arial"/>
                <a:ea typeface="Arial"/>
              </a:rPr>
              <a:t>БОНУСНЫЕ БАЛЛЫ</a:t>
            </a:r>
            <a:endParaRPr lang="ru-RU" sz="3300" b="0" strike="noStrike" spc="-1">
              <a:latin typeface="Arial"/>
            </a:endParaRPr>
          </a:p>
        </p:txBody>
      </p:sp>
      <p:sp>
        <p:nvSpPr>
          <p:cNvPr id="258" name="Shape 137"/>
          <p:cNvSpPr/>
          <p:nvPr/>
        </p:nvSpPr>
        <p:spPr>
          <a:xfrm>
            <a:off x="6777360" y="7644240"/>
            <a:ext cx="1605600" cy="1046520"/>
          </a:xfrm>
          <a:prstGeom prst="rect">
            <a:avLst/>
          </a:prstGeom>
          <a:noFill/>
          <a:ln w="25400">
            <a:noFill/>
          </a:ln>
        </p:spPr>
        <p:style>
          <a:lnRef idx="0">
            <a:scrgbClr r="0" g="0" b="0"/>
          </a:lnRef>
          <a:fillRef idx="0">
            <a:scrgbClr r="0" g="0" b="0"/>
          </a:fillRef>
          <a:effectRef idx="0">
            <a:scrgbClr r="0" g="0" b="0"/>
          </a:effectRef>
          <a:fontRef idx="minor"/>
        </p:style>
        <p:txBody>
          <a:bodyPr lIns="0" tIns="0" rIns="0" bIns="0" anchor="t">
            <a:normAutofit/>
          </a:bodyPr>
          <a:lstStyle/>
          <a:p>
            <a:pPr>
              <a:lnSpc>
                <a:spcPct val="100000"/>
              </a:lnSpc>
              <a:spcBef>
                <a:spcPts val="5100"/>
              </a:spcBef>
              <a:tabLst>
                <a:tab pos="0" algn="l"/>
              </a:tabLst>
            </a:pPr>
            <a:r>
              <a:rPr lang="ru-RU" sz="4500" b="1" strike="noStrike" spc="-100">
                <a:solidFill>
                  <a:srgbClr val="535353"/>
                </a:solidFill>
                <a:latin typeface="Arial"/>
                <a:ea typeface="Arial"/>
              </a:rPr>
              <a:t>12</a:t>
            </a:r>
            <a:endParaRPr lang="ru-RU" sz="4500" b="0" strike="noStrike" spc="-1">
              <a:latin typeface="Arial"/>
            </a:endParaRPr>
          </a:p>
        </p:txBody>
      </p:sp>
      <p:sp>
        <p:nvSpPr>
          <p:cNvPr id="259" name="CustomShape 5"/>
          <p:cNvSpPr/>
          <p:nvPr/>
        </p:nvSpPr>
        <p:spPr>
          <a:xfrm>
            <a:off x="6558480" y="7441200"/>
            <a:ext cx="1069920" cy="1069920"/>
          </a:xfrm>
          <a:prstGeom prst="ellipse">
            <a:avLst/>
          </a:prstGeom>
          <a:noFill/>
          <a:ln w="38160">
            <a:solidFill>
              <a:srgbClr val="96CC7B"/>
            </a:solidFill>
            <a:round/>
          </a:ln>
        </p:spPr>
        <p:style>
          <a:lnRef idx="0">
            <a:scrgbClr r="0" g="0" b="0"/>
          </a:lnRef>
          <a:fillRef idx="0">
            <a:scrgbClr r="0" g="0" b="0"/>
          </a:fillRef>
          <a:effectRef idx="0">
            <a:scrgbClr r="0" g="0" b="0"/>
          </a:effectRef>
          <a:fontRef idx="minor"/>
        </p:style>
      </p:sp>
      <p:grpSp>
        <p:nvGrpSpPr>
          <p:cNvPr id="260" name="Группа"/>
          <p:cNvGrpSpPr/>
          <p:nvPr/>
        </p:nvGrpSpPr>
        <p:grpSpPr>
          <a:xfrm>
            <a:off x="22110120" y="10821960"/>
            <a:ext cx="1848600" cy="2229480"/>
            <a:chOff x="22110120" y="10821960"/>
            <a:chExt cx="1848600" cy="2229480"/>
          </a:xfrm>
        </p:grpSpPr>
        <p:sp>
          <p:nvSpPr>
            <p:cNvPr id="261"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262"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pic>
        <p:nvPicPr>
          <p:cNvPr id="263" name="Группа" descr="Группа"/>
          <p:cNvPicPr/>
          <p:nvPr/>
        </p:nvPicPr>
        <p:blipFill>
          <a:blip r:embed="rId3" cstate="print"/>
          <a:stretch/>
        </p:blipFill>
        <p:spPr>
          <a:xfrm>
            <a:off x="15810480" y="2764080"/>
            <a:ext cx="4258800" cy="7985520"/>
          </a:xfrm>
          <a:prstGeom prst="rect">
            <a:avLst/>
          </a:prstGeom>
          <a:ln w="1270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Прямоугольник"/>
          <p:cNvSpPr/>
          <p:nvPr/>
        </p:nvSpPr>
        <p:spPr>
          <a:xfrm>
            <a:off x="11557080" y="-195840"/>
            <a:ext cx="13105440" cy="14107320"/>
          </a:xfrm>
          <a:prstGeom prst="rect">
            <a:avLst/>
          </a:prstGeom>
          <a:solidFill>
            <a:srgbClr val="F3F3F5"/>
          </a:solidFill>
          <a:ln w="12700">
            <a:noFill/>
          </a:ln>
          <a:effectLst>
            <a:outerShdw blurRad="76320" dist="38160" dir="5400000" rotWithShape="0">
              <a:srgbClr val="000000">
                <a:alpha val="35000"/>
              </a:srgbClr>
            </a:outerShdw>
          </a:effectLst>
        </p:spPr>
        <p:style>
          <a:lnRef idx="0">
            <a:scrgbClr r="0" g="0" b="0"/>
          </a:lnRef>
          <a:fillRef idx="0">
            <a:scrgbClr r="0" g="0" b="0"/>
          </a:fillRef>
          <a:effectRef idx="0">
            <a:scrgbClr r="0" g="0" b="0"/>
          </a:effectRef>
          <a:fontRef idx="minor"/>
        </p:style>
      </p:sp>
      <p:pic>
        <p:nvPicPr>
          <p:cNvPr id="265" name="1.jpg" descr="1.jpg"/>
          <p:cNvPicPr/>
          <p:nvPr/>
        </p:nvPicPr>
        <p:blipFill>
          <a:blip r:embed="rId3" cstate="print"/>
          <a:stretch/>
        </p:blipFill>
        <p:spPr>
          <a:xfrm rot="21500400">
            <a:off x="-1721880" y="-874440"/>
            <a:ext cx="18287640" cy="18287640"/>
          </a:xfrm>
          <a:prstGeom prst="rect">
            <a:avLst/>
          </a:prstGeom>
          <a:ln w="12700">
            <a:noFill/>
          </a:ln>
        </p:spPr>
      </p:pic>
      <p:pic>
        <p:nvPicPr>
          <p:cNvPr id="266" name="cc_logo-01.png" descr="cc_logo-01.png"/>
          <p:cNvPicPr/>
          <p:nvPr/>
        </p:nvPicPr>
        <p:blipFill>
          <a:blip r:embed="rId4" cstate="print"/>
          <a:stretch/>
        </p:blipFill>
        <p:spPr>
          <a:xfrm>
            <a:off x="19537560" y="12035160"/>
            <a:ext cx="3140280" cy="552240"/>
          </a:xfrm>
          <a:prstGeom prst="rect">
            <a:avLst/>
          </a:prstGeom>
          <a:ln w="12700">
            <a:noFill/>
          </a:ln>
        </p:spPr>
      </p:pic>
      <p:sp>
        <p:nvSpPr>
          <p:cNvPr id="267" name="TextBox 8"/>
          <p:cNvSpPr/>
          <p:nvPr/>
        </p:nvSpPr>
        <p:spPr>
          <a:xfrm>
            <a:off x="8106120" y="2566440"/>
            <a:ext cx="14730480" cy="749628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r">
              <a:lnSpc>
                <a:spcPct val="100000"/>
              </a:lnSpc>
              <a:tabLst>
                <a:tab pos="0" algn="l"/>
              </a:tabLst>
            </a:pPr>
            <a:r>
              <a:rPr lang="ru-RU" sz="12000" b="1" strike="noStrike" spc="-1">
                <a:solidFill>
                  <a:srgbClr val="363F47"/>
                </a:solidFill>
                <a:latin typeface="Arial"/>
                <a:ea typeface="Arial"/>
              </a:rPr>
              <a:t>Помощь</a:t>
            </a:r>
            <a:endParaRPr lang="ru-RU" sz="12000" b="0" strike="noStrike" spc="-1">
              <a:latin typeface="Arial"/>
            </a:endParaRPr>
          </a:p>
          <a:p>
            <a:pPr algn="r">
              <a:lnSpc>
                <a:spcPct val="100000"/>
              </a:lnSpc>
              <a:tabLst>
                <a:tab pos="0" algn="l"/>
              </a:tabLst>
            </a:pPr>
            <a:r>
              <a:rPr lang="ru-RU" sz="12000" b="1" strike="noStrike" spc="-1">
                <a:solidFill>
                  <a:srgbClr val="363F47"/>
                </a:solidFill>
                <a:latin typeface="Arial"/>
                <a:ea typeface="Arial"/>
              </a:rPr>
              <a:t> в облегчении</a:t>
            </a:r>
            <a:r>
              <a:rPr lang="ru-RU" sz="12000" b="1" strike="noStrike" spc="-1">
                <a:solidFill>
                  <a:srgbClr val="883A96"/>
                </a:solidFill>
                <a:latin typeface="Arial"/>
                <a:ea typeface="Arial"/>
              </a:rPr>
              <a:t> </a:t>
            </a:r>
            <a:r>
              <a:t/>
            </a:r>
            <a:br/>
            <a:r>
              <a:rPr lang="ru-RU" sz="12000" b="1" strike="noStrike" spc="-1">
                <a:solidFill>
                  <a:srgbClr val="883A96"/>
                </a:solidFill>
                <a:latin typeface="Arial"/>
                <a:ea typeface="Arial"/>
              </a:rPr>
              <a:t>симптомов</a:t>
            </a:r>
            <a:endParaRPr lang="ru-RU" sz="12000" b="0" strike="noStrike" spc="-1">
              <a:latin typeface="Arial"/>
            </a:endParaRPr>
          </a:p>
          <a:p>
            <a:pPr algn="r">
              <a:lnSpc>
                <a:spcPct val="100000"/>
              </a:lnSpc>
              <a:tabLst>
                <a:tab pos="0" algn="l"/>
              </a:tabLst>
            </a:pPr>
            <a:r>
              <a:rPr lang="ru-RU" sz="12000" b="1" strike="noStrike" spc="-1">
                <a:solidFill>
                  <a:srgbClr val="883A96"/>
                </a:solidFill>
                <a:latin typeface="Arial"/>
                <a:ea typeface="Arial"/>
              </a:rPr>
              <a:t> менопаузы</a:t>
            </a:r>
            <a:endParaRPr lang="ru-RU" sz="12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Группа"/>
          <p:cNvGrpSpPr/>
          <p:nvPr/>
        </p:nvGrpSpPr>
        <p:grpSpPr>
          <a:xfrm>
            <a:off x="-203040" y="-396000"/>
            <a:ext cx="24644880" cy="14315040"/>
            <a:chOff x="-203040" y="-396000"/>
            <a:chExt cx="24644880" cy="14315040"/>
          </a:xfrm>
        </p:grpSpPr>
        <p:sp>
          <p:nvSpPr>
            <p:cNvPr id="129" name="Прямоугольник"/>
            <p:cNvSpPr/>
            <p:nvPr/>
          </p:nvSpPr>
          <p:spPr>
            <a:xfrm>
              <a:off x="-203040" y="-203040"/>
              <a:ext cx="6843240" cy="14122080"/>
            </a:xfrm>
            <a:prstGeom prst="rect">
              <a:avLst/>
            </a:prstGeom>
            <a:solidFill>
              <a:srgbClr val="EBCEB3"/>
            </a:solidFill>
            <a:ln w="12700">
              <a:noFill/>
            </a:ln>
          </p:spPr>
          <p:style>
            <a:lnRef idx="0">
              <a:scrgbClr r="0" g="0" b="0"/>
            </a:lnRef>
            <a:fillRef idx="0">
              <a:scrgbClr r="0" g="0" b="0"/>
            </a:fillRef>
            <a:effectRef idx="0">
              <a:scrgbClr r="0" g="0" b="0"/>
            </a:effectRef>
            <a:fontRef idx="minor"/>
          </p:style>
        </p:sp>
        <p:pic>
          <p:nvPicPr>
            <p:cNvPr id="130" name="shutterstock_1881541339.jpg" descr="shutterstock_1881541339.jpg"/>
            <p:cNvPicPr/>
            <p:nvPr/>
          </p:nvPicPr>
          <p:blipFill>
            <a:blip r:embed="rId3" cstate="print"/>
            <a:stretch/>
          </p:blipFill>
          <p:spPr>
            <a:xfrm flipH="1">
              <a:off x="3868200" y="0"/>
              <a:ext cx="20573640" cy="13715640"/>
            </a:xfrm>
            <a:prstGeom prst="rect">
              <a:avLst/>
            </a:prstGeom>
            <a:ln w="12700">
              <a:noFill/>
            </a:ln>
          </p:spPr>
        </p:pic>
        <p:sp>
          <p:nvSpPr>
            <p:cNvPr id="131" name="Прямоугольник"/>
            <p:cNvSpPr/>
            <p:nvPr/>
          </p:nvSpPr>
          <p:spPr>
            <a:xfrm>
              <a:off x="3809880" y="-396000"/>
              <a:ext cx="6843240" cy="14122080"/>
            </a:xfrm>
            <a:prstGeom prst="rect">
              <a:avLst/>
            </a:prstGeom>
            <a:gradFill rotWithShape="0">
              <a:gsLst>
                <a:gs pos="0">
                  <a:srgbClr val="F1CEB0"/>
                </a:gs>
                <a:gs pos="100000">
                  <a:srgbClr val="F1CEB0">
                    <a:alpha val="0"/>
                  </a:srgbClr>
                </a:gs>
              </a:gsLst>
              <a:lin ang="0"/>
            </a:gradFill>
            <a:ln w="12700">
              <a:noFill/>
            </a:ln>
          </p:spPr>
          <p:style>
            <a:lnRef idx="0">
              <a:scrgbClr r="0" g="0" b="0"/>
            </a:lnRef>
            <a:fillRef idx="0">
              <a:scrgbClr r="0" g="0" b="0"/>
            </a:fillRef>
            <a:effectRef idx="0">
              <a:scrgbClr r="0" g="0" b="0"/>
            </a:effectRef>
            <a:fontRef idx="minor"/>
          </p:style>
        </p:sp>
      </p:grpSp>
      <p:sp>
        <p:nvSpPr>
          <p:cNvPr id="132" name="TextBox 8"/>
          <p:cNvSpPr/>
          <p:nvPr/>
        </p:nvSpPr>
        <p:spPr>
          <a:xfrm>
            <a:off x="1517400" y="5767200"/>
            <a:ext cx="12968640" cy="2925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363F47"/>
                </a:solidFill>
                <a:latin typeface="Arial"/>
                <a:ea typeface="Arial"/>
              </a:rPr>
              <a:t>Новый период</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в жизни женщины</a:t>
            </a:r>
            <a:endParaRPr lang="ru-RU" sz="9000" b="0" strike="noStrike" spc="-1">
              <a:latin typeface="Arial"/>
            </a:endParaRPr>
          </a:p>
        </p:txBody>
      </p:sp>
      <p:pic>
        <p:nvPicPr>
          <p:cNvPr id="133" name="cc logo_white.png" descr="cc logo_white.png"/>
          <p:cNvPicPr/>
          <p:nvPr/>
        </p:nvPicPr>
        <p:blipFill>
          <a:blip r:embed="rId4" cstate="print"/>
          <a:stretch/>
        </p:blipFill>
        <p:spPr>
          <a:xfrm>
            <a:off x="1410120" y="12242880"/>
            <a:ext cx="3220200" cy="983880"/>
          </a:xfrm>
          <a:prstGeom prst="rect">
            <a:avLst/>
          </a:prstGeom>
          <a:ln w="12700">
            <a:noFill/>
          </a:ln>
        </p:spPr>
      </p:pic>
      <p:grpSp>
        <p:nvGrpSpPr>
          <p:cNvPr id="134" name="Группа"/>
          <p:cNvGrpSpPr/>
          <p:nvPr/>
        </p:nvGrpSpPr>
        <p:grpSpPr>
          <a:xfrm>
            <a:off x="22110120" y="10821960"/>
            <a:ext cx="1848600" cy="2229480"/>
            <a:chOff x="22110120" y="10821960"/>
            <a:chExt cx="1848600" cy="2229480"/>
          </a:xfrm>
        </p:grpSpPr>
        <p:sp>
          <p:nvSpPr>
            <p:cNvPr id="135"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FFFFFF"/>
                  </a:solidFill>
                  <a:latin typeface="Arial"/>
                  <a:ea typeface="Arial"/>
                </a:rPr>
                <a:t>PhytoMix</a:t>
              </a:r>
              <a:endParaRPr lang="ru-RU" sz="2200" b="0" strike="noStrike" spc="-1">
                <a:latin typeface="Arial"/>
              </a:endParaRPr>
            </a:p>
          </p:txBody>
        </p:sp>
        <p:sp>
          <p:nvSpPr>
            <p:cNvPr id="136"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Прямоугольник"/>
          <p:cNvSpPr/>
          <p:nvPr/>
        </p:nvSpPr>
        <p:spPr>
          <a:xfrm>
            <a:off x="-228600" y="-195840"/>
            <a:ext cx="1809540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pic>
        <p:nvPicPr>
          <p:cNvPr id="138" name="Изображение 11" descr="Изображение 11"/>
          <p:cNvPicPr/>
          <p:nvPr/>
        </p:nvPicPr>
        <p:blipFill>
          <a:blip r:embed="rId3" cstate="print"/>
          <a:srcRect r="46090"/>
          <a:stretch/>
        </p:blipFill>
        <p:spPr>
          <a:xfrm flipH="1">
            <a:off x="14565600" y="-27360"/>
            <a:ext cx="9933120" cy="13770360"/>
          </a:xfrm>
          <a:prstGeom prst="rect">
            <a:avLst/>
          </a:prstGeom>
          <a:ln w="12700">
            <a:noFill/>
          </a:ln>
        </p:spPr>
      </p:pic>
      <p:sp>
        <p:nvSpPr>
          <p:cNvPr id="139" name="Прямоугольник 2"/>
          <p:cNvSpPr/>
          <p:nvPr/>
        </p:nvSpPr>
        <p:spPr>
          <a:xfrm>
            <a:off x="1598040" y="4192920"/>
            <a:ext cx="10505520" cy="7074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нерегулярность менструального цикла</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приливы жара и потливость</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повышение АД</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колебания настроения</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снижение либидо</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бессонница</a:t>
            </a:r>
            <a:endParaRPr lang="ru-RU" sz="3800" b="0" strike="noStrike" spc="-1">
              <a:latin typeface="Arial"/>
            </a:endParaRPr>
          </a:p>
          <a:p>
            <a:pPr marL="361080" indent="-361080">
              <a:lnSpc>
                <a:spcPct val="170000"/>
              </a:lnSpc>
              <a:buClr>
                <a:srgbClr val="363F47"/>
              </a:buClr>
              <a:buFont typeface="Symbol" charset="2"/>
              <a:buChar char=""/>
            </a:pPr>
            <a:r>
              <a:rPr lang="ru-RU" sz="3800" b="0" strike="noStrike" spc="-1">
                <a:solidFill>
                  <a:srgbClr val="363F47"/>
                </a:solidFill>
                <a:latin typeface="Arial"/>
                <a:ea typeface="Arial"/>
              </a:rPr>
              <a:t>сонливость / усталость</a:t>
            </a:r>
            <a:endParaRPr lang="ru-RU" sz="3800" b="0" strike="noStrike" spc="-1">
              <a:latin typeface="Arial"/>
            </a:endParaRPr>
          </a:p>
        </p:txBody>
      </p:sp>
      <p:sp>
        <p:nvSpPr>
          <p:cNvPr id="140" name="TextBox 8"/>
          <p:cNvSpPr/>
          <p:nvPr/>
        </p:nvSpPr>
        <p:spPr>
          <a:xfrm>
            <a:off x="1517400" y="864720"/>
            <a:ext cx="12968640" cy="2925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363F47"/>
                </a:solidFill>
                <a:latin typeface="Arial"/>
                <a:ea typeface="Arial"/>
              </a:rPr>
              <a:t>Менопаузальные</a:t>
            </a:r>
            <a:endParaRPr lang="ru-RU" sz="9000" b="0" strike="noStrike" spc="-1">
              <a:latin typeface="Arial"/>
            </a:endParaRPr>
          </a:p>
          <a:p>
            <a:pPr>
              <a:lnSpc>
                <a:spcPct val="100000"/>
              </a:lnSpc>
              <a:tabLst>
                <a:tab pos="0" algn="l"/>
              </a:tabLst>
            </a:pPr>
            <a:r>
              <a:rPr lang="ru-RU" sz="9000" b="1" strike="noStrike" spc="-1">
                <a:solidFill>
                  <a:srgbClr val="363F47"/>
                </a:solidFill>
                <a:latin typeface="Arial"/>
                <a:ea typeface="Arial"/>
              </a:rPr>
              <a:t>симптомы</a:t>
            </a:r>
            <a:endParaRPr lang="ru-RU" sz="9000" b="0" strike="noStrike" spc="-1">
              <a:latin typeface="Arial"/>
            </a:endParaRPr>
          </a:p>
        </p:txBody>
      </p:sp>
      <p:pic>
        <p:nvPicPr>
          <p:cNvPr id="141" name="cc_logo-01.png" descr="cc_logo-01.png"/>
          <p:cNvPicPr/>
          <p:nvPr/>
        </p:nvPicPr>
        <p:blipFill>
          <a:blip r:embed="rId4" cstate="print"/>
          <a:stretch/>
        </p:blipFill>
        <p:spPr>
          <a:xfrm>
            <a:off x="1752120" y="12460680"/>
            <a:ext cx="2536560" cy="446040"/>
          </a:xfrm>
          <a:prstGeom prst="rect">
            <a:avLst/>
          </a:prstGeom>
          <a:ln w="12700">
            <a:noFill/>
          </a:ln>
        </p:spPr>
      </p:pic>
      <p:grpSp>
        <p:nvGrpSpPr>
          <p:cNvPr id="142" name="Группа"/>
          <p:cNvGrpSpPr/>
          <p:nvPr/>
        </p:nvGrpSpPr>
        <p:grpSpPr>
          <a:xfrm>
            <a:off x="22110120" y="10821960"/>
            <a:ext cx="1848600" cy="2229480"/>
            <a:chOff x="22110120" y="10821960"/>
            <a:chExt cx="1848600" cy="2229480"/>
          </a:xfrm>
        </p:grpSpPr>
        <p:sp>
          <p:nvSpPr>
            <p:cNvPr id="143"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144"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Прямоугольник"/>
          <p:cNvSpPr/>
          <p:nvPr/>
        </p:nvSpPr>
        <p:spPr>
          <a:xfrm>
            <a:off x="-228600" y="-195840"/>
            <a:ext cx="2535084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sp>
        <p:nvSpPr>
          <p:cNvPr id="146" name="Прямоугольник 6"/>
          <p:cNvSpPr/>
          <p:nvPr/>
        </p:nvSpPr>
        <p:spPr>
          <a:xfrm>
            <a:off x="11220120" y="4623840"/>
            <a:ext cx="11061720" cy="134100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000000"/>
                </a:solidFill>
                <a:latin typeface="Arial"/>
                <a:ea typeface="Arial"/>
              </a:rPr>
              <a:t>из них переносят его в легкой форме, ощущая появление приливов не чаще 10 раз в сутки</a:t>
            </a:r>
            <a:endParaRPr lang="ru-RU" sz="3800" b="0" strike="noStrike" spc="-1">
              <a:latin typeface="Arial"/>
            </a:endParaRPr>
          </a:p>
        </p:txBody>
      </p:sp>
      <p:sp>
        <p:nvSpPr>
          <p:cNvPr id="147" name="Прямоугольник 10"/>
          <p:cNvSpPr/>
          <p:nvPr/>
        </p:nvSpPr>
        <p:spPr>
          <a:xfrm>
            <a:off x="11220120" y="6917400"/>
            <a:ext cx="11021400" cy="249948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000000"/>
                </a:solidFill>
                <a:latin typeface="Arial"/>
                <a:ea typeface="Arial"/>
              </a:rPr>
              <a:t>из них переносят его в форме средней тяжести, когда частота приливов составляет от 10 до 20 раз в сутки, а также появляется периодическая головная боль</a:t>
            </a:r>
            <a:endParaRPr lang="ru-RU" sz="3800" b="0" strike="noStrike" spc="-1">
              <a:latin typeface="Arial"/>
            </a:endParaRPr>
          </a:p>
        </p:txBody>
      </p:sp>
      <p:sp>
        <p:nvSpPr>
          <p:cNvPr id="148" name="Прямоугольник 13"/>
          <p:cNvSpPr/>
          <p:nvPr/>
        </p:nvSpPr>
        <p:spPr>
          <a:xfrm>
            <a:off x="11220120" y="9738360"/>
            <a:ext cx="10900800" cy="249948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000000"/>
                </a:solidFill>
                <a:latin typeface="Arial"/>
                <a:ea typeface="Arial"/>
              </a:rPr>
              <a:t>сталкиваются с тяжелой формой, которая сопровождается потерей трудоспособности, головокружениями, головными болями, приливами более 20 раз в сутки.</a:t>
            </a:r>
            <a:endParaRPr lang="ru-RU" sz="3800" b="0" strike="noStrike" spc="-1">
              <a:latin typeface="Arial"/>
            </a:endParaRPr>
          </a:p>
        </p:txBody>
      </p:sp>
      <p:sp>
        <p:nvSpPr>
          <p:cNvPr id="149" name="TextBox 1"/>
          <p:cNvSpPr/>
          <p:nvPr/>
        </p:nvSpPr>
        <p:spPr>
          <a:xfrm>
            <a:off x="7549920" y="4307760"/>
            <a:ext cx="3230640" cy="20109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nSpc>
                <a:spcPct val="100000"/>
              </a:lnSpc>
              <a:tabLst>
                <a:tab pos="0" algn="l"/>
              </a:tabLst>
            </a:pPr>
            <a:r>
              <a:rPr lang="ru-RU" sz="12000" b="1" strike="noStrike" spc="-1">
                <a:solidFill>
                  <a:srgbClr val="64A7E2"/>
                </a:solidFill>
                <a:latin typeface="Arial"/>
                <a:ea typeface="Arial"/>
              </a:rPr>
              <a:t>16%</a:t>
            </a:r>
            <a:endParaRPr lang="ru-RU" sz="12000" b="0" strike="noStrike" spc="-1">
              <a:latin typeface="Arial"/>
            </a:endParaRPr>
          </a:p>
        </p:txBody>
      </p:sp>
      <p:sp>
        <p:nvSpPr>
          <p:cNvPr id="150" name="TextBox 11"/>
          <p:cNvSpPr/>
          <p:nvPr/>
        </p:nvSpPr>
        <p:spPr>
          <a:xfrm>
            <a:off x="7532280" y="7115040"/>
            <a:ext cx="3230640" cy="20109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nSpc>
                <a:spcPct val="100000"/>
              </a:lnSpc>
              <a:tabLst>
                <a:tab pos="0" algn="l"/>
              </a:tabLst>
            </a:pPr>
            <a:r>
              <a:rPr lang="ru-RU" sz="12000" b="1" strike="noStrike" spc="-1">
                <a:solidFill>
                  <a:srgbClr val="6B61AB"/>
                </a:solidFill>
                <a:latin typeface="Arial"/>
                <a:ea typeface="Arial"/>
              </a:rPr>
              <a:t>51%</a:t>
            </a:r>
            <a:endParaRPr lang="ru-RU" sz="12000" b="0" strike="noStrike" spc="-1">
              <a:latin typeface="Arial"/>
            </a:endParaRPr>
          </a:p>
        </p:txBody>
      </p:sp>
      <p:sp>
        <p:nvSpPr>
          <p:cNvPr id="151" name="TextBox 12"/>
          <p:cNvSpPr/>
          <p:nvPr/>
        </p:nvSpPr>
        <p:spPr>
          <a:xfrm>
            <a:off x="7588800" y="9971280"/>
            <a:ext cx="3230640" cy="20109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nSpc>
                <a:spcPct val="100000"/>
              </a:lnSpc>
              <a:tabLst>
                <a:tab pos="0" algn="l"/>
              </a:tabLst>
            </a:pPr>
            <a:r>
              <a:rPr lang="ru-RU" sz="12000" b="1" strike="noStrike" spc="-1">
                <a:solidFill>
                  <a:srgbClr val="7F9EC9"/>
                </a:solidFill>
                <a:latin typeface="Arial"/>
                <a:ea typeface="Arial"/>
              </a:rPr>
              <a:t>33%</a:t>
            </a:r>
            <a:endParaRPr lang="ru-RU" sz="12000" b="0" strike="noStrike" spc="-1">
              <a:latin typeface="Arial"/>
            </a:endParaRPr>
          </a:p>
        </p:txBody>
      </p:sp>
      <p:sp>
        <p:nvSpPr>
          <p:cNvPr id="152" name="TextBox 2"/>
          <p:cNvSpPr/>
          <p:nvPr/>
        </p:nvSpPr>
        <p:spPr>
          <a:xfrm>
            <a:off x="1585440" y="2756160"/>
            <a:ext cx="19566360" cy="76176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1" strike="noStrike" spc="-1">
                <a:solidFill>
                  <a:srgbClr val="363F47"/>
                </a:solidFill>
                <a:latin typeface="Arial"/>
                <a:ea typeface="Arial"/>
              </a:rPr>
              <a:t>КЛИМАКТЕРИЧЕСКИЙ СИНДРОМ </a:t>
            </a:r>
            <a:r>
              <a:rPr lang="ru-RU" sz="3800" b="1" strike="noStrike" spc="-1">
                <a:solidFill>
                  <a:srgbClr val="883A96"/>
                </a:solidFill>
                <a:latin typeface="Arial"/>
                <a:ea typeface="Arial"/>
              </a:rPr>
              <a:t>ЗАТРАГИВАЕТ 40-60% ЖЕНЩИН, </a:t>
            </a:r>
            <a:endParaRPr lang="ru-RU" sz="3800" b="0" strike="noStrike" spc="-1">
              <a:latin typeface="Arial"/>
            </a:endParaRPr>
          </a:p>
        </p:txBody>
      </p:sp>
      <p:sp>
        <p:nvSpPr>
          <p:cNvPr id="153" name="TextBox 8"/>
          <p:cNvSpPr/>
          <p:nvPr/>
        </p:nvSpPr>
        <p:spPr>
          <a:xfrm>
            <a:off x="1517400" y="864720"/>
            <a:ext cx="12968640" cy="15541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883A96"/>
                </a:solidFill>
                <a:latin typeface="Arial"/>
                <a:ea typeface="Arial"/>
              </a:rPr>
              <a:t>Менопауза</a:t>
            </a:r>
            <a:r>
              <a:rPr lang="ru-RU" sz="9000" b="1" strike="noStrike" spc="-1">
                <a:solidFill>
                  <a:srgbClr val="363F47"/>
                </a:solidFill>
                <a:latin typeface="Arial"/>
                <a:ea typeface="Arial"/>
              </a:rPr>
              <a:t> в цифрах</a:t>
            </a:r>
            <a:endParaRPr lang="ru-RU" sz="9000" b="0" strike="noStrike" spc="-1">
              <a:latin typeface="Arial"/>
            </a:endParaRPr>
          </a:p>
        </p:txBody>
      </p:sp>
      <p:pic>
        <p:nvPicPr>
          <p:cNvPr id="154" name="cc_logo-01.png" descr="cc_logo-01.png"/>
          <p:cNvPicPr/>
          <p:nvPr/>
        </p:nvPicPr>
        <p:blipFill>
          <a:blip r:embed="rId3" cstate="print"/>
          <a:stretch/>
        </p:blipFill>
        <p:spPr>
          <a:xfrm>
            <a:off x="1752120" y="12460680"/>
            <a:ext cx="2536560" cy="446040"/>
          </a:xfrm>
          <a:prstGeom prst="rect">
            <a:avLst/>
          </a:prstGeom>
          <a:ln w="12700">
            <a:noFill/>
          </a:ln>
        </p:spPr>
      </p:pic>
      <p:grpSp>
        <p:nvGrpSpPr>
          <p:cNvPr id="155" name="Группа"/>
          <p:cNvGrpSpPr/>
          <p:nvPr/>
        </p:nvGrpSpPr>
        <p:grpSpPr>
          <a:xfrm>
            <a:off x="22110120" y="10821960"/>
            <a:ext cx="1848600" cy="2229480"/>
            <a:chOff x="22110120" y="10821960"/>
            <a:chExt cx="1848600" cy="2229480"/>
          </a:xfrm>
        </p:grpSpPr>
        <p:sp>
          <p:nvSpPr>
            <p:cNvPr id="156"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157"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graphicFrame>
        <p:nvGraphicFramePr>
          <p:cNvPr id="158" name="2D‑кольцевая диаграмма"/>
          <p:cNvGraphicFramePr/>
          <p:nvPr/>
        </p:nvGraphicFramePr>
        <p:xfrm>
          <a:off x="1346760" y="5550840"/>
          <a:ext cx="4942800" cy="4942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Прямоугольник"/>
          <p:cNvSpPr/>
          <p:nvPr/>
        </p:nvSpPr>
        <p:spPr>
          <a:xfrm>
            <a:off x="-228600" y="-195840"/>
            <a:ext cx="2535084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sp>
        <p:nvSpPr>
          <p:cNvPr id="160" name="Фигура"/>
          <p:cNvSpPr/>
          <p:nvPr/>
        </p:nvSpPr>
        <p:spPr>
          <a:xfrm>
            <a:off x="9524880" y="-291240"/>
            <a:ext cx="16460280" cy="14298120"/>
          </a:xfrm>
          <a:custGeom>
            <a:avLst/>
            <a:gdLst/>
            <a:ahLst/>
            <a:cxnLst/>
            <a:rect l="l" t="t" r="r" b="b"/>
            <a:pathLst>
              <a:path w="21600" h="21600">
                <a:moveTo>
                  <a:pt x="4978" y="0"/>
                </a:moveTo>
                <a:lnTo>
                  <a:pt x="21600" y="0"/>
                </a:lnTo>
                <a:lnTo>
                  <a:pt x="21600" y="21600"/>
                </a:lnTo>
                <a:lnTo>
                  <a:pt x="0" y="21600"/>
                </a:lnTo>
                <a:lnTo>
                  <a:pt x="4978" y="0"/>
                </a:lnTo>
                <a:close/>
              </a:path>
            </a:pathLst>
          </a:custGeom>
          <a:solidFill>
            <a:srgbClr val="BED187"/>
          </a:solidFill>
          <a:ln w="12700">
            <a:noFill/>
          </a:ln>
        </p:spPr>
        <p:style>
          <a:lnRef idx="0">
            <a:scrgbClr r="0" g="0" b="0"/>
          </a:lnRef>
          <a:fillRef idx="0">
            <a:scrgbClr r="0" g="0" b="0"/>
          </a:fillRef>
          <a:effectRef idx="0">
            <a:scrgbClr r="0" g="0" b="0"/>
          </a:effectRef>
          <a:fontRef idx="minor"/>
        </p:style>
      </p:sp>
      <p:pic>
        <p:nvPicPr>
          <p:cNvPr id="161" name="cc_logo-01.png" descr="cc_logo-01.png"/>
          <p:cNvPicPr/>
          <p:nvPr/>
        </p:nvPicPr>
        <p:blipFill>
          <a:blip r:embed="rId3" cstate="print"/>
          <a:stretch/>
        </p:blipFill>
        <p:spPr>
          <a:xfrm>
            <a:off x="1752120" y="12460680"/>
            <a:ext cx="2536560" cy="446040"/>
          </a:xfrm>
          <a:prstGeom prst="rect">
            <a:avLst/>
          </a:prstGeom>
          <a:ln w="12700">
            <a:noFill/>
          </a:ln>
        </p:spPr>
      </p:pic>
      <p:grpSp>
        <p:nvGrpSpPr>
          <p:cNvPr id="162" name="Группа"/>
          <p:cNvGrpSpPr/>
          <p:nvPr/>
        </p:nvGrpSpPr>
        <p:grpSpPr>
          <a:xfrm>
            <a:off x="22110120" y="10821960"/>
            <a:ext cx="1848600" cy="2229480"/>
            <a:chOff x="22110120" y="10821960"/>
            <a:chExt cx="1848600" cy="2229480"/>
          </a:xfrm>
        </p:grpSpPr>
        <p:sp>
          <p:nvSpPr>
            <p:cNvPr id="163"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164"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sp>
        <p:nvSpPr>
          <p:cNvPr id="165" name="TextBox 8"/>
          <p:cNvSpPr/>
          <p:nvPr/>
        </p:nvSpPr>
        <p:spPr>
          <a:xfrm>
            <a:off x="1774800" y="9170640"/>
            <a:ext cx="9099360" cy="20113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ru-RU" sz="6000" b="1" strike="noStrike" spc="-1">
                <a:solidFill>
                  <a:srgbClr val="363F47"/>
                </a:solidFill>
                <a:latin typeface="Arial"/>
                <a:ea typeface="Arial"/>
              </a:rPr>
              <a:t>Заместительная </a:t>
            </a:r>
            <a:endParaRPr lang="ru-RU" sz="6000" b="0" strike="noStrike" spc="-1">
              <a:latin typeface="Arial"/>
            </a:endParaRPr>
          </a:p>
          <a:p>
            <a:pPr algn="ctr">
              <a:lnSpc>
                <a:spcPct val="100000"/>
              </a:lnSpc>
              <a:tabLst>
                <a:tab pos="0" algn="l"/>
              </a:tabLst>
            </a:pPr>
            <a:r>
              <a:rPr lang="ru-RU" sz="6000" b="1" strike="noStrike" spc="-1">
                <a:solidFill>
                  <a:srgbClr val="363F47"/>
                </a:solidFill>
                <a:latin typeface="Arial"/>
                <a:ea typeface="Arial"/>
              </a:rPr>
              <a:t>гормонотерапия</a:t>
            </a:r>
            <a:endParaRPr lang="ru-RU" sz="6000" b="0" strike="noStrike" spc="-1">
              <a:latin typeface="Arial"/>
            </a:endParaRPr>
          </a:p>
        </p:txBody>
      </p:sp>
      <p:sp>
        <p:nvSpPr>
          <p:cNvPr id="166" name="TextBox 8"/>
          <p:cNvSpPr/>
          <p:nvPr/>
        </p:nvSpPr>
        <p:spPr>
          <a:xfrm>
            <a:off x="12976200" y="9164160"/>
            <a:ext cx="9099360" cy="10969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ru-RU" sz="6000" b="1" strike="noStrike" spc="-1">
                <a:solidFill>
                  <a:srgbClr val="883A96"/>
                </a:solidFill>
                <a:latin typeface="Arial"/>
                <a:ea typeface="Arial"/>
              </a:rPr>
              <a:t>Фитоэстрогены</a:t>
            </a:r>
            <a:endParaRPr lang="ru-RU" sz="6000" b="0" strike="noStrike" spc="-1">
              <a:latin typeface="Arial"/>
            </a:endParaRPr>
          </a:p>
        </p:txBody>
      </p:sp>
      <p:sp>
        <p:nvSpPr>
          <p:cNvPr id="167" name="shutterstock_1647402295.jpg"/>
          <p:cNvSpPr/>
          <p:nvPr/>
        </p:nvSpPr>
        <p:spPr>
          <a:xfrm>
            <a:off x="14286960" y="1827360"/>
            <a:ext cx="6477840" cy="6478200"/>
          </a:xfrm>
          <a:custGeom>
            <a:avLst/>
            <a:gdLst/>
            <a:ahLst/>
            <a:cxnLst/>
            <a:rect l="l" t="t" r="r" b="b"/>
            <a:pathLst>
              <a:path w="19679" h="20595">
                <a:moveTo>
                  <a:pt x="9839" y="0"/>
                </a:moveTo>
                <a:cubicBezTo>
                  <a:pt x="7321"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7" y="0"/>
                  <a:pt x="9839" y="0"/>
                </a:cubicBezTo>
                <a:close/>
              </a:path>
            </a:pathLst>
          </a:custGeom>
          <a:blipFill rotWithShape="0">
            <a:blip r:embed="rId4" cstate="print"/>
            <a:srcRect/>
            <a:stretch/>
          </a:blipFill>
          <a:ln w="12700">
            <a:noFill/>
          </a:ln>
        </p:spPr>
        <p:style>
          <a:lnRef idx="0">
            <a:scrgbClr r="0" g="0" b="0"/>
          </a:lnRef>
          <a:fillRef idx="0">
            <a:scrgbClr r="0" g="0" b="0"/>
          </a:fillRef>
          <a:effectRef idx="0">
            <a:scrgbClr r="0" g="0" b="0"/>
          </a:effectRef>
          <a:fontRef idx="minor"/>
        </p:style>
      </p:sp>
      <p:sp>
        <p:nvSpPr>
          <p:cNvPr id="168" name="shutterstock_1467910202.jpg"/>
          <p:cNvSpPr/>
          <p:nvPr/>
        </p:nvSpPr>
        <p:spPr>
          <a:xfrm>
            <a:off x="3085560" y="1827360"/>
            <a:ext cx="6477840" cy="6478200"/>
          </a:xfrm>
          <a:custGeom>
            <a:avLst/>
            <a:gdLst/>
            <a:ahLst/>
            <a:cxnLst/>
            <a:rect l="l" t="t" r="r" b="b"/>
            <a:pathLst>
              <a:path w="19679" h="20595">
                <a:moveTo>
                  <a:pt x="9839" y="0"/>
                </a:moveTo>
                <a:cubicBezTo>
                  <a:pt x="7321"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7" y="0"/>
                  <a:pt x="9839" y="0"/>
                </a:cubicBezTo>
                <a:close/>
              </a:path>
            </a:pathLst>
          </a:custGeom>
          <a:blipFill rotWithShape="0">
            <a:blip r:embed="rId5" cstate="print"/>
            <a:srcRect/>
            <a:stretch/>
          </a:blipFill>
          <a:ln w="12700">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Группа"/>
          <p:cNvGrpSpPr/>
          <p:nvPr/>
        </p:nvGrpSpPr>
        <p:grpSpPr>
          <a:xfrm>
            <a:off x="-263160" y="-373680"/>
            <a:ext cx="24890040" cy="14353200"/>
            <a:chOff x="-263160" y="-373680"/>
            <a:chExt cx="24890040" cy="14353200"/>
          </a:xfrm>
        </p:grpSpPr>
        <p:pic>
          <p:nvPicPr>
            <p:cNvPr id="170" name="rodion-kutsaev-K715ldqJ5JI-unsplash.jpg" descr="rodion-kutsaev-K715ldqJ5JI-unsplash.jpg"/>
            <p:cNvPicPr/>
            <p:nvPr/>
          </p:nvPicPr>
          <p:blipFill>
            <a:blip r:embed="rId3" cstate="print"/>
            <a:srcRect b="14824"/>
            <a:stretch/>
          </p:blipFill>
          <p:spPr>
            <a:xfrm>
              <a:off x="-263160" y="-105480"/>
              <a:ext cx="24804720" cy="14085000"/>
            </a:xfrm>
            <a:prstGeom prst="rect">
              <a:avLst/>
            </a:prstGeom>
            <a:ln w="12700">
              <a:noFill/>
            </a:ln>
          </p:spPr>
        </p:pic>
        <p:sp>
          <p:nvSpPr>
            <p:cNvPr id="171" name="Прямоугольник"/>
            <p:cNvSpPr/>
            <p:nvPr/>
          </p:nvSpPr>
          <p:spPr>
            <a:xfrm>
              <a:off x="-243360" y="-373680"/>
              <a:ext cx="24870240" cy="14252400"/>
            </a:xfrm>
            <a:prstGeom prst="rect">
              <a:avLst/>
            </a:prstGeom>
            <a:solidFill>
              <a:srgbClr val="12460F">
                <a:alpha val="69000"/>
              </a:srgbClr>
            </a:solidFill>
            <a:ln w="12700">
              <a:noFill/>
            </a:ln>
          </p:spPr>
          <p:style>
            <a:lnRef idx="0">
              <a:scrgbClr r="0" g="0" b="0"/>
            </a:lnRef>
            <a:fillRef idx="0">
              <a:scrgbClr r="0" g="0" b="0"/>
            </a:fillRef>
            <a:effectRef idx="0">
              <a:scrgbClr r="0" g="0" b="0"/>
            </a:effectRef>
            <a:fontRef idx="minor"/>
          </p:style>
        </p:sp>
      </p:grpSp>
      <p:sp>
        <p:nvSpPr>
          <p:cNvPr id="172" name="Прямоугольник 2"/>
          <p:cNvSpPr/>
          <p:nvPr/>
        </p:nvSpPr>
        <p:spPr>
          <a:xfrm>
            <a:off x="5133600" y="5112360"/>
            <a:ext cx="6800400" cy="249948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FFFFFF"/>
                </a:solidFill>
                <a:latin typeface="Arial"/>
                <a:ea typeface="Arial"/>
              </a:rPr>
              <a:t>предотвращают риск развития заболеваний сердечно-сосудистой </a:t>
            </a:r>
            <a:endParaRPr lang="ru-RU" sz="3800" b="0" strike="noStrike" spc="-1">
              <a:latin typeface="Arial"/>
            </a:endParaRPr>
          </a:p>
          <a:p>
            <a:pPr>
              <a:lnSpc>
                <a:spcPct val="100000"/>
              </a:lnSpc>
              <a:tabLst>
                <a:tab pos="0" algn="l"/>
              </a:tabLst>
            </a:pPr>
            <a:r>
              <a:rPr lang="ru-RU" sz="3800" b="0" strike="noStrike" spc="-1">
                <a:solidFill>
                  <a:srgbClr val="FFFFFF"/>
                </a:solidFill>
                <a:latin typeface="Arial"/>
                <a:ea typeface="Arial"/>
              </a:rPr>
              <a:t>системы </a:t>
            </a:r>
            <a:endParaRPr lang="ru-RU" sz="3800" b="0" strike="noStrike" spc="-1">
              <a:latin typeface="Arial"/>
            </a:endParaRPr>
          </a:p>
        </p:txBody>
      </p:sp>
      <p:sp>
        <p:nvSpPr>
          <p:cNvPr id="173" name="Прямоугольник 4"/>
          <p:cNvSpPr/>
          <p:nvPr/>
        </p:nvSpPr>
        <p:spPr>
          <a:xfrm>
            <a:off x="16281360" y="5385600"/>
            <a:ext cx="5613840" cy="192024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FFFFFF"/>
                </a:solidFill>
                <a:latin typeface="Arial"/>
                <a:ea typeface="Arial"/>
              </a:rPr>
              <a:t>предупреждают вымывание кальция </a:t>
            </a:r>
            <a:endParaRPr lang="ru-RU" sz="3800" b="0" strike="noStrike" spc="-1">
              <a:latin typeface="Arial"/>
            </a:endParaRPr>
          </a:p>
          <a:p>
            <a:pPr>
              <a:lnSpc>
                <a:spcPct val="100000"/>
              </a:lnSpc>
              <a:tabLst>
                <a:tab pos="0" algn="l"/>
              </a:tabLst>
            </a:pPr>
            <a:r>
              <a:rPr lang="ru-RU" sz="3800" b="0" strike="noStrike" spc="-1">
                <a:solidFill>
                  <a:srgbClr val="FFFFFF"/>
                </a:solidFill>
                <a:latin typeface="Arial"/>
                <a:ea typeface="Arial"/>
              </a:rPr>
              <a:t>из костей</a:t>
            </a:r>
            <a:endParaRPr lang="ru-RU" sz="3800" b="0" strike="noStrike" spc="-1">
              <a:latin typeface="Arial"/>
            </a:endParaRPr>
          </a:p>
        </p:txBody>
      </p:sp>
      <p:sp>
        <p:nvSpPr>
          <p:cNvPr id="174" name="Прямоугольник 5"/>
          <p:cNvSpPr/>
          <p:nvPr/>
        </p:nvSpPr>
        <p:spPr>
          <a:xfrm>
            <a:off x="5201280" y="8866440"/>
            <a:ext cx="6944400" cy="192024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FFFFFF"/>
                </a:solidFill>
                <a:latin typeface="Arial"/>
                <a:ea typeface="Arial"/>
              </a:rPr>
              <a:t>улучшает обменные процессы в дерме, помогая замедлить старение кожи</a:t>
            </a:r>
            <a:endParaRPr lang="ru-RU" sz="3800" b="0" strike="noStrike" spc="-1">
              <a:latin typeface="Arial"/>
            </a:endParaRPr>
          </a:p>
        </p:txBody>
      </p:sp>
      <p:sp>
        <p:nvSpPr>
          <p:cNvPr id="175" name="Прямоугольник 30"/>
          <p:cNvSpPr/>
          <p:nvPr/>
        </p:nvSpPr>
        <p:spPr>
          <a:xfrm>
            <a:off x="16317720" y="8866440"/>
            <a:ext cx="6009480" cy="192024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3800" b="0" strike="noStrike" spc="-1">
                <a:solidFill>
                  <a:srgbClr val="FFFFFF"/>
                </a:solidFill>
                <a:latin typeface="Arial"/>
                <a:ea typeface="Arial"/>
              </a:rPr>
              <a:t>способны существенно </a:t>
            </a:r>
            <a:endParaRPr lang="ru-RU" sz="3800" b="0" strike="noStrike" spc="-1">
              <a:latin typeface="Arial"/>
            </a:endParaRPr>
          </a:p>
          <a:p>
            <a:pPr>
              <a:lnSpc>
                <a:spcPct val="100000"/>
              </a:lnSpc>
              <a:tabLst>
                <a:tab pos="0" algn="l"/>
              </a:tabLst>
            </a:pPr>
            <a:r>
              <a:rPr lang="ru-RU" sz="3800" b="0" strike="noStrike" spc="-1">
                <a:solidFill>
                  <a:srgbClr val="FFFFFF"/>
                </a:solidFill>
                <a:latin typeface="Arial"/>
                <a:ea typeface="Arial"/>
              </a:rPr>
              <a:t>улучшить самочувствие </a:t>
            </a:r>
            <a:endParaRPr lang="ru-RU" sz="3800" b="0" strike="noStrike" spc="-1">
              <a:latin typeface="Arial"/>
            </a:endParaRPr>
          </a:p>
          <a:p>
            <a:pPr>
              <a:lnSpc>
                <a:spcPct val="100000"/>
              </a:lnSpc>
              <a:tabLst>
                <a:tab pos="0" algn="l"/>
              </a:tabLst>
            </a:pPr>
            <a:r>
              <a:rPr lang="ru-RU" sz="3800" b="0" strike="noStrike" spc="-1">
                <a:solidFill>
                  <a:srgbClr val="FFFFFF"/>
                </a:solidFill>
                <a:latin typeface="Arial"/>
                <a:ea typeface="Arial"/>
              </a:rPr>
              <a:t>женщин</a:t>
            </a:r>
            <a:endParaRPr lang="ru-RU" sz="3800" b="0" strike="noStrike" spc="-1">
              <a:latin typeface="Arial"/>
            </a:endParaRPr>
          </a:p>
        </p:txBody>
      </p:sp>
      <p:sp>
        <p:nvSpPr>
          <p:cNvPr id="176" name="TextBox 8"/>
          <p:cNvSpPr/>
          <p:nvPr/>
        </p:nvSpPr>
        <p:spPr>
          <a:xfrm>
            <a:off x="1517400" y="864720"/>
            <a:ext cx="12968640" cy="15541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FFFFFF"/>
                </a:solidFill>
                <a:latin typeface="Arial"/>
                <a:ea typeface="Arial"/>
              </a:rPr>
              <a:t>Фитоэстрогены</a:t>
            </a:r>
            <a:endParaRPr lang="ru-RU" sz="9000" b="0" strike="noStrike" spc="-1">
              <a:latin typeface="Arial"/>
            </a:endParaRPr>
          </a:p>
        </p:txBody>
      </p:sp>
      <p:pic>
        <p:nvPicPr>
          <p:cNvPr id="177" name="cc logo_white.png" descr="cc logo_white.png"/>
          <p:cNvPicPr/>
          <p:nvPr/>
        </p:nvPicPr>
        <p:blipFill>
          <a:blip r:embed="rId4" cstate="print"/>
          <a:stretch/>
        </p:blipFill>
        <p:spPr>
          <a:xfrm>
            <a:off x="1410120" y="12242880"/>
            <a:ext cx="3220200" cy="983880"/>
          </a:xfrm>
          <a:prstGeom prst="rect">
            <a:avLst/>
          </a:prstGeom>
          <a:ln w="12700">
            <a:noFill/>
          </a:ln>
        </p:spPr>
      </p:pic>
      <p:grpSp>
        <p:nvGrpSpPr>
          <p:cNvPr id="178" name="Группа"/>
          <p:cNvGrpSpPr/>
          <p:nvPr/>
        </p:nvGrpSpPr>
        <p:grpSpPr>
          <a:xfrm>
            <a:off x="22110120" y="10821960"/>
            <a:ext cx="1848600" cy="2229480"/>
            <a:chOff x="22110120" y="10821960"/>
            <a:chExt cx="1848600" cy="2229480"/>
          </a:xfrm>
        </p:grpSpPr>
        <p:sp>
          <p:nvSpPr>
            <p:cNvPr id="179"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FFFFFF"/>
                  </a:solidFill>
                  <a:latin typeface="Arial"/>
                  <a:ea typeface="Arial"/>
                </a:rPr>
                <a:t>PhytoMix</a:t>
              </a:r>
              <a:endParaRPr lang="ru-RU" sz="2200" b="0" strike="noStrike" spc="-1">
                <a:latin typeface="Arial"/>
              </a:endParaRPr>
            </a:p>
          </p:txBody>
        </p:sp>
        <p:sp>
          <p:nvSpPr>
            <p:cNvPr id="180"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BED187"/>
                  </a:solidFill>
                  <a:latin typeface="Arial"/>
                  <a:ea typeface="Arial"/>
                </a:rPr>
                <a:t>for Women</a:t>
              </a:r>
              <a:endParaRPr lang="ru-RU" sz="2200" b="0" strike="noStrike" spc="-1">
                <a:latin typeface="Arial"/>
              </a:endParaRPr>
            </a:p>
          </p:txBody>
        </p:sp>
      </p:grpSp>
      <p:pic>
        <p:nvPicPr>
          <p:cNvPr id="181" name="Изображение" descr="Изображение"/>
          <p:cNvPicPr/>
          <p:nvPr/>
        </p:nvPicPr>
        <p:blipFill>
          <a:blip r:embed="rId5" cstate="print"/>
          <a:stretch/>
        </p:blipFill>
        <p:spPr>
          <a:xfrm>
            <a:off x="2776320" y="5509080"/>
            <a:ext cx="1834560" cy="1557720"/>
          </a:xfrm>
          <a:prstGeom prst="rect">
            <a:avLst/>
          </a:prstGeom>
          <a:ln w="12700">
            <a:noFill/>
          </a:ln>
        </p:spPr>
      </p:pic>
      <p:pic>
        <p:nvPicPr>
          <p:cNvPr id="182" name="Изображение" descr="Изображение"/>
          <p:cNvPicPr/>
          <p:nvPr/>
        </p:nvPicPr>
        <p:blipFill>
          <a:blip r:embed="rId6" cstate="print"/>
          <a:stretch/>
        </p:blipFill>
        <p:spPr>
          <a:xfrm>
            <a:off x="2776320" y="8988480"/>
            <a:ext cx="1834560" cy="1561680"/>
          </a:xfrm>
          <a:prstGeom prst="rect">
            <a:avLst/>
          </a:prstGeom>
          <a:ln w="12700">
            <a:noFill/>
          </a:ln>
        </p:spPr>
      </p:pic>
      <p:pic>
        <p:nvPicPr>
          <p:cNvPr id="183" name="Изображение" descr="Изображение"/>
          <p:cNvPicPr/>
          <p:nvPr/>
        </p:nvPicPr>
        <p:blipFill>
          <a:blip r:embed="rId7" cstate="print"/>
          <a:stretch/>
        </p:blipFill>
        <p:spPr>
          <a:xfrm>
            <a:off x="13973400" y="5385600"/>
            <a:ext cx="1578600" cy="1805040"/>
          </a:xfrm>
          <a:prstGeom prst="rect">
            <a:avLst/>
          </a:prstGeom>
          <a:ln w="12700">
            <a:noFill/>
          </a:ln>
        </p:spPr>
      </p:pic>
      <p:pic>
        <p:nvPicPr>
          <p:cNvPr id="184" name="Изображение" descr="Изображение"/>
          <p:cNvPicPr/>
          <p:nvPr/>
        </p:nvPicPr>
        <p:blipFill>
          <a:blip r:embed="rId8" cstate="print"/>
          <a:stretch/>
        </p:blipFill>
        <p:spPr>
          <a:xfrm>
            <a:off x="13973400" y="8979840"/>
            <a:ext cx="1578600" cy="1578600"/>
          </a:xfrm>
          <a:prstGeom prst="rect">
            <a:avLst/>
          </a:prstGeom>
          <a:ln w="1270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Группа"/>
          <p:cNvGrpSpPr/>
          <p:nvPr/>
        </p:nvGrpSpPr>
        <p:grpSpPr>
          <a:xfrm>
            <a:off x="-228600" y="-195840"/>
            <a:ext cx="25350840" cy="14107320"/>
            <a:chOff x="-228600" y="-195840"/>
            <a:chExt cx="25350840" cy="14107320"/>
          </a:xfrm>
        </p:grpSpPr>
        <p:sp>
          <p:nvSpPr>
            <p:cNvPr id="186" name="Прямоугольник"/>
            <p:cNvSpPr/>
            <p:nvPr/>
          </p:nvSpPr>
          <p:spPr>
            <a:xfrm>
              <a:off x="-228600" y="-195840"/>
              <a:ext cx="2535084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pic>
          <p:nvPicPr>
            <p:cNvPr id="187" name="cc_logo-01.png" descr="cc_logo-01.png"/>
            <p:cNvPicPr/>
            <p:nvPr/>
          </p:nvPicPr>
          <p:blipFill>
            <a:blip r:embed="rId3" cstate="print"/>
            <a:stretch/>
          </p:blipFill>
          <p:spPr>
            <a:xfrm>
              <a:off x="1752120" y="12460680"/>
              <a:ext cx="2536560" cy="446040"/>
            </a:xfrm>
            <a:prstGeom prst="rect">
              <a:avLst/>
            </a:prstGeom>
            <a:ln w="12700">
              <a:noFill/>
            </a:ln>
          </p:spPr>
        </p:pic>
        <p:grpSp>
          <p:nvGrpSpPr>
            <p:cNvPr id="188" name="Группа"/>
            <p:cNvGrpSpPr/>
            <p:nvPr/>
          </p:nvGrpSpPr>
          <p:grpSpPr>
            <a:xfrm>
              <a:off x="22110120" y="10821960"/>
              <a:ext cx="1848600" cy="2229480"/>
              <a:chOff x="22110120" y="10821960"/>
              <a:chExt cx="1848600" cy="2229480"/>
            </a:xfrm>
          </p:grpSpPr>
          <p:sp>
            <p:nvSpPr>
              <p:cNvPr id="189"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190"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grpSp>
      <p:sp>
        <p:nvSpPr>
          <p:cNvPr id="191" name="Прямоугольник 2"/>
          <p:cNvSpPr/>
          <p:nvPr/>
        </p:nvSpPr>
        <p:spPr>
          <a:xfrm>
            <a:off x="18951840" y="5655600"/>
            <a:ext cx="416952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Соевые продукты</a:t>
            </a:r>
            <a:endParaRPr lang="ru-RU" sz="3800" b="0" strike="noStrike" spc="-1">
              <a:latin typeface="Arial"/>
            </a:endParaRPr>
          </a:p>
        </p:txBody>
      </p:sp>
      <p:sp>
        <p:nvSpPr>
          <p:cNvPr id="192" name="Прямоугольник 9"/>
          <p:cNvSpPr/>
          <p:nvPr/>
        </p:nvSpPr>
        <p:spPr>
          <a:xfrm>
            <a:off x="19294920" y="10827720"/>
            <a:ext cx="385992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Сыр с плесенью</a:t>
            </a:r>
            <a:endParaRPr lang="ru-RU" sz="3800" b="0" strike="noStrike" spc="-1">
              <a:latin typeface="Arial"/>
            </a:endParaRPr>
          </a:p>
        </p:txBody>
      </p:sp>
      <p:sp>
        <p:nvSpPr>
          <p:cNvPr id="193" name="Прямоугольник 10"/>
          <p:cNvSpPr/>
          <p:nvPr/>
        </p:nvSpPr>
        <p:spPr>
          <a:xfrm>
            <a:off x="9798120" y="5667840"/>
            <a:ext cx="218376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Бобовые</a:t>
            </a:r>
            <a:endParaRPr lang="ru-RU" sz="3800" b="0" strike="noStrike" spc="-1">
              <a:latin typeface="Arial"/>
            </a:endParaRPr>
          </a:p>
        </p:txBody>
      </p:sp>
      <p:sp>
        <p:nvSpPr>
          <p:cNvPr id="194" name="Прямоугольник 11"/>
          <p:cNvSpPr/>
          <p:nvPr/>
        </p:nvSpPr>
        <p:spPr>
          <a:xfrm>
            <a:off x="9780120" y="10852200"/>
            <a:ext cx="237852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Злаковые</a:t>
            </a:r>
            <a:endParaRPr lang="ru-RU" sz="3800" b="0" strike="noStrike" spc="-1">
              <a:latin typeface="Arial"/>
            </a:endParaRPr>
          </a:p>
        </p:txBody>
      </p:sp>
      <p:sp>
        <p:nvSpPr>
          <p:cNvPr id="195" name="Прямоугольник 12"/>
          <p:cNvSpPr/>
          <p:nvPr/>
        </p:nvSpPr>
        <p:spPr>
          <a:xfrm>
            <a:off x="14897520" y="5655600"/>
            <a:ext cx="174456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Овощи</a:t>
            </a:r>
            <a:endParaRPr lang="ru-RU" sz="3800" b="0" strike="noStrike" spc="-1">
              <a:latin typeface="Arial"/>
            </a:endParaRPr>
          </a:p>
        </p:txBody>
      </p:sp>
      <p:sp>
        <p:nvSpPr>
          <p:cNvPr id="196" name="Прямоугольник 13"/>
          <p:cNvSpPr/>
          <p:nvPr/>
        </p:nvSpPr>
        <p:spPr>
          <a:xfrm>
            <a:off x="13335120" y="10827720"/>
            <a:ext cx="4901040" cy="7617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Растительные масла</a:t>
            </a:r>
            <a:endParaRPr lang="ru-RU" sz="3800" b="0" strike="noStrike" spc="-1">
              <a:latin typeface="Arial"/>
            </a:endParaRPr>
          </a:p>
        </p:txBody>
      </p:sp>
      <p:pic>
        <p:nvPicPr>
          <p:cNvPr id="197" name="Изображение 15" descr="Изображение 15"/>
          <p:cNvPicPr/>
          <p:nvPr/>
        </p:nvPicPr>
        <p:blipFill>
          <a:blip r:embed="rId4" cstate="print"/>
          <a:stretch/>
        </p:blipFill>
        <p:spPr>
          <a:xfrm>
            <a:off x="18416880" y="1809360"/>
            <a:ext cx="4896360" cy="3672000"/>
          </a:xfrm>
          <a:prstGeom prst="rect">
            <a:avLst/>
          </a:prstGeom>
          <a:ln w="12700">
            <a:noFill/>
          </a:ln>
        </p:spPr>
      </p:pic>
      <p:pic>
        <p:nvPicPr>
          <p:cNvPr id="198" name="Изображение 16" descr="Изображение 16"/>
          <p:cNvPicPr/>
          <p:nvPr/>
        </p:nvPicPr>
        <p:blipFill>
          <a:blip r:embed="rId5" cstate="print"/>
          <a:stretch/>
        </p:blipFill>
        <p:spPr>
          <a:xfrm>
            <a:off x="12479400" y="1794600"/>
            <a:ext cx="5332320" cy="3600000"/>
          </a:xfrm>
          <a:prstGeom prst="rect">
            <a:avLst/>
          </a:prstGeom>
          <a:ln w="12700">
            <a:noFill/>
          </a:ln>
        </p:spPr>
      </p:pic>
      <p:pic>
        <p:nvPicPr>
          <p:cNvPr id="199" name="Изображение 17" descr="Изображение 17"/>
          <p:cNvPicPr/>
          <p:nvPr/>
        </p:nvPicPr>
        <p:blipFill>
          <a:blip r:embed="rId6" cstate="print"/>
          <a:stretch/>
        </p:blipFill>
        <p:spPr>
          <a:xfrm>
            <a:off x="7488000" y="7096320"/>
            <a:ext cx="6334200" cy="3600000"/>
          </a:xfrm>
          <a:prstGeom prst="rect">
            <a:avLst/>
          </a:prstGeom>
          <a:ln w="12700">
            <a:noFill/>
          </a:ln>
        </p:spPr>
      </p:pic>
      <p:pic>
        <p:nvPicPr>
          <p:cNvPr id="200" name="Изображение 18" descr="Изображение 18"/>
          <p:cNvPicPr/>
          <p:nvPr/>
        </p:nvPicPr>
        <p:blipFill>
          <a:blip r:embed="rId7" cstate="print"/>
          <a:stretch/>
        </p:blipFill>
        <p:spPr>
          <a:xfrm>
            <a:off x="12915720" y="7095600"/>
            <a:ext cx="4752000" cy="3605400"/>
          </a:xfrm>
          <a:prstGeom prst="rect">
            <a:avLst/>
          </a:prstGeom>
          <a:ln w="12700">
            <a:noFill/>
          </a:ln>
        </p:spPr>
      </p:pic>
      <p:pic>
        <p:nvPicPr>
          <p:cNvPr id="201" name="Изображение 19" descr="Изображение 19"/>
          <p:cNvPicPr/>
          <p:nvPr/>
        </p:nvPicPr>
        <p:blipFill>
          <a:blip r:embed="rId8" cstate="print"/>
          <a:stretch/>
        </p:blipFill>
        <p:spPr>
          <a:xfrm>
            <a:off x="18416880" y="6977160"/>
            <a:ext cx="5616360" cy="3767040"/>
          </a:xfrm>
          <a:prstGeom prst="rect">
            <a:avLst/>
          </a:prstGeom>
          <a:ln w="12700">
            <a:noFill/>
          </a:ln>
        </p:spPr>
      </p:pic>
      <p:pic>
        <p:nvPicPr>
          <p:cNvPr id="202" name="Изображение 3" descr="Изображение 3"/>
          <p:cNvPicPr/>
          <p:nvPr/>
        </p:nvPicPr>
        <p:blipFill>
          <a:blip r:embed="rId9" cstate="print"/>
          <a:stretch/>
        </p:blipFill>
        <p:spPr>
          <a:xfrm>
            <a:off x="6048000" y="842400"/>
            <a:ext cx="10368720" cy="5834520"/>
          </a:xfrm>
          <a:prstGeom prst="rect">
            <a:avLst/>
          </a:prstGeom>
          <a:ln w="12700">
            <a:noFill/>
          </a:ln>
        </p:spPr>
      </p:pic>
      <p:sp>
        <p:nvSpPr>
          <p:cNvPr id="203" name="TextBox 8"/>
          <p:cNvSpPr/>
          <p:nvPr/>
        </p:nvSpPr>
        <p:spPr>
          <a:xfrm>
            <a:off x="1652040" y="5075280"/>
            <a:ext cx="11117160" cy="33829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nSpc>
                <a:spcPct val="100000"/>
              </a:lnSpc>
              <a:tabLst>
                <a:tab pos="0" algn="l"/>
              </a:tabLst>
            </a:pPr>
            <a:r>
              <a:rPr lang="ru-RU" sz="9000" b="1" strike="noStrike" spc="-1">
                <a:solidFill>
                  <a:srgbClr val="883A96"/>
                </a:solidFill>
                <a:latin typeface="Arial"/>
                <a:ea typeface="Arial"/>
              </a:rPr>
              <a:t>Продукты, </a:t>
            </a:r>
            <a:endParaRPr lang="ru-RU" sz="9000" b="0" strike="noStrike" spc="-1">
              <a:latin typeface="Arial"/>
            </a:endParaRPr>
          </a:p>
          <a:p>
            <a:pPr>
              <a:lnSpc>
                <a:spcPct val="100000"/>
              </a:lnSpc>
              <a:tabLst>
                <a:tab pos="0" algn="l"/>
              </a:tabLst>
            </a:pPr>
            <a:r>
              <a:rPr lang="ru-RU" sz="6000" b="1" strike="noStrike" spc="-1">
                <a:solidFill>
                  <a:srgbClr val="363F47"/>
                </a:solidFill>
                <a:latin typeface="Arial"/>
                <a:ea typeface="Arial"/>
              </a:rPr>
              <a:t>содержащие </a:t>
            </a:r>
            <a:endParaRPr lang="ru-RU" sz="6000" b="0" strike="noStrike" spc="-1">
              <a:latin typeface="Arial"/>
            </a:endParaRPr>
          </a:p>
          <a:p>
            <a:pPr>
              <a:lnSpc>
                <a:spcPct val="100000"/>
              </a:lnSpc>
              <a:tabLst>
                <a:tab pos="0" algn="l"/>
              </a:tabLst>
            </a:pPr>
            <a:r>
              <a:rPr lang="ru-RU" sz="6000" b="1" strike="noStrike" spc="-1">
                <a:solidFill>
                  <a:srgbClr val="363F47"/>
                </a:solidFill>
                <a:latin typeface="Arial"/>
                <a:ea typeface="Arial"/>
              </a:rPr>
              <a:t>фитоэстрогены</a:t>
            </a:r>
            <a:endParaRPr lang="ru-RU" sz="6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Прямоугольник"/>
          <p:cNvSpPr/>
          <p:nvPr/>
        </p:nvSpPr>
        <p:spPr>
          <a:xfrm>
            <a:off x="-278640" y="-195840"/>
            <a:ext cx="24941160" cy="14107320"/>
          </a:xfrm>
          <a:prstGeom prst="rect">
            <a:avLst/>
          </a:prstGeom>
          <a:solidFill>
            <a:srgbClr val="B9D39E"/>
          </a:solidFill>
          <a:ln w="12700">
            <a:noFill/>
          </a:ln>
          <a:effectLst>
            <a:outerShdw blurRad="76320" dist="3816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205" name="Прямоугольник 5"/>
          <p:cNvSpPr/>
          <p:nvPr/>
        </p:nvSpPr>
        <p:spPr>
          <a:xfrm>
            <a:off x="13318920" y="3816360"/>
            <a:ext cx="9581040" cy="292572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r">
              <a:lnSpc>
                <a:spcPct val="100000"/>
              </a:lnSpc>
              <a:tabLst>
                <a:tab pos="0" algn="l"/>
              </a:tabLst>
            </a:pPr>
            <a:r>
              <a:rPr lang="ru-RU" sz="18000" b="0" strike="noStrike" spc="-1">
                <a:solidFill>
                  <a:srgbClr val="363F47"/>
                </a:solidFill>
                <a:latin typeface="Arial"/>
                <a:ea typeface="Arial"/>
              </a:rPr>
              <a:t>PhytoMix</a:t>
            </a:r>
            <a:endParaRPr lang="ru-RU" sz="18000" b="0" strike="noStrike" spc="-1">
              <a:latin typeface="Arial"/>
            </a:endParaRPr>
          </a:p>
        </p:txBody>
      </p:sp>
      <p:sp>
        <p:nvSpPr>
          <p:cNvPr id="206" name="Прямоугольник 6"/>
          <p:cNvSpPr/>
          <p:nvPr/>
        </p:nvSpPr>
        <p:spPr>
          <a:xfrm>
            <a:off x="15215760" y="6716520"/>
            <a:ext cx="7606080" cy="201096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r">
              <a:lnSpc>
                <a:spcPct val="100000"/>
              </a:lnSpc>
              <a:tabLst>
                <a:tab pos="0" algn="l"/>
              </a:tabLst>
            </a:pPr>
            <a:r>
              <a:rPr lang="ru-RU" sz="12000" b="0" strike="noStrike" spc="-1">
                <a:solidFill>
                  <a:srgbClr val="363F47"/>
                </a:solidFill>
                <a:latin typeface="Arial"/>
                <a:ea typeface="Arial"/>
              </a:rPr>
              <a:t>for Women</a:t>
            </a:r>
            <a:endParaRPr lang="ru-RU" sz="12000" b="0" strike="noStrike" spc="-1">
              <a:latin typeface="Arial"/>
            </a:endParaRPr>
          </a:p>
        </p:txBody>
      </p:sp>
      <p:pic>
        <p:nvPicPr>
          <p:cNvPr id="207" name="cc_logo-01.png" descr="cc_logo-01.png"/>
          <p:cNvPicPr/>
          <p:nvPr/>
        </p:nvPicPr>
        <p:blipFill>
          <a:blip r:embed="rId3" cstate="print"/>
          <a:stretch/>
        </p:blipFill>
        <p:spPr>
          <a:xfrm>
            <a:off x="19537560" y="12035160"/>
            <a:ext cx="3140280" cy="552240"/>
          </a:xfrm>
          <a:prstGeom prst="rect">
            <a:avLst/>
          </a:prstGeom>
          <a:ln w="12700">
            <a:noFill/>
          </a:ln>
        </p:spPr>
      </p:pic>
      <p:grpSp>
        <p:nvGrpSpPr>
          <p:cNvPr id="208" name="Группа"/>
          <p:cNvGrpSpPr/>
          <p:nvPr/>
        </p:nvGrpSpPr>
        <p:grpSpPr>
          <a:xfrm>
            <a:off x="1497240" y="2171520"/>
            <a:ext cx="8141040" cy="9372600"/>
            <a:chOff x="1497240" y="2171520"/>
            <a:chExt cx="8141040" cy="9372600"/>
          </a:xfrm>
        </p:grpSpPr>
        <p:sp>
          <p:nvSpPr>
            <p:cNvPr id="209" name="Кружок"/>
            <p:cNvSpPr/>
            <p:nvPr/>
          </p:nvSpPr>
          <p:spPr>
            <a:xfrm>
              <a:off x="1497240" y="3249360"/>
              <a:ext cx="8141040" cy="8141040"/>
            </a:xfrm>
            <a:prstGeom prst="ellipse">
              <a:avLst/>
            </a:prstGeom>
            <a:gradFill rotWithShape="0">
              <a:gsLst>
                <a:gs pos="0">
                  <a:srgbClr val="FFFFFF">
                    <a:alpha val="59215"/>
                  </a:srgbClr>
                </a:gs>
                <a:gs pos="100000">
                  <a:srgbClr val="FFFFFF">
                    <a:alpha val="0"/>
                  </a:srgbClr>
                </a:gs>
              </a:gsLst>
              <a:path path="circle">
                <a:fillToRect l="37000" r="63000" b="100000"/>
              </a:path>
            </a:gradFill>
            <a:ln w="12700">
              <a:noFill/>
            </a:ln>
          </p:spPr>
          <p:style>
            <a:lnRef idx="0">
              <a:scrgbClr r="0" g="0" b="0"/>
            </a:lnRef>
            <a:fillRef idx="0">
              <a:scrgbClr r="0" g="0" b="0"/>
            </a:fillRef>
            <a:effectRef idx="0">
              <a:scrgbClr r="0" g="0" b="0"/>
            </a:effectRef>
            <a:fontRef idx="minor"/>
          </p:style>
        </p:sp>
        <p:pic>
          <p:nvPicPr>
            <p:cNvPr id="210" name="c4995f99d0ace0a82bfda4598e7e117c.png" descr="c4995f99d0ace0a82bfda4598e7e117c.png"/>
            <p:cNvPicPr/>
            <p:nvPr/>
          </p:nvPicPr>
          <p:blipFill>
            <a:blip r:embed="rId4" cstate="print"/>
            <a:stretch/>
          </p:blipFill>
          <p:spPr>
            <a:xfrm>
              <a:off x="3068640" y="2171520"/>
              <a:ext cx="4998600" cy="9372600"/>
            </a:xfrm>
            <a:prstGeom prst="rect">
              <a:avLst/>
            </a:prstGeom>
            <a:ln w="12700">
              <a:noFill/>
            </a:ln>
          </p:spPr>
        </p:pic>
      </p:gr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Группа"/>
          <p:cNvGrpSpPr/>
          <p:nvPr/>
        </p:nvGrpSpPr>
        <p:grpSpPr>
          <a:xfrm>
            <a:off x="-228600" y="-195840"/>
            <a:ext cx="25350840" cy="14107320"/>
            <a:chOff x="-228600" y="-195840"/>
            <a:chExt cx="25350840" cy="14107320"/>
          </a:xfrm>
        </p:grpSpPr>
        <p:sp>
          <p:nvSpPr>
            <p:cNvPr id="212" name="Прямоугольник"/>
            <p:cNvSpPr/>
            <p:nvPr/>
          </p:nvSpPr>
          <p:spPr>
            <a:xfrm>
              <a:off x="-228600" y="-195840"/>
              <a:ext cx="25350840" cy="14107320"/>
            </a:xfrm>
            <a:prstGeom prst="rect">
              <a:avLst/>
            </a:prstGeom>
            <a:solidFill>
              <a:srgbClr val="F3F3F5"/>
            </a:solidFill>
            <a:ln w="12700">
              <a:noFill/>
            </a:ln>
          </p:spPr>
          <p:style>
            <a:lnRef idx="0">
              <a:scrgbClr r="0" g="0" b="0"/>
            </a:lnRef>
            <a:fillRef idx="0">
              <a:scrgbClr r="0" g="0" b="0"/>
            </a:fillRef>
            <a:effectRef idx="0">
              <a:scrgbClr r="0" g="0" b="0"/>
            </a:effectRef>
            <a:fontRef idx="minor"/>
          </p:style>
        </p:sp>
        <p:pic>
          <p:nvPicPr>
            <p:cNvPr id="213" name="cc_logo-01.png" descr="cc_logo-01.png"/>
            <p:cNvPicPr/>
            <p:nvPr/>
          </p:nvPicPr>
          <p:blipFill>
            <a:blip r:embed="rId3" cstate="print"/>
            <a:stretch/>
          </p:blipFill>
          <p:spPr>
            <a:xfrm>
              <a:off x="1752120" y="12460680"/>
              <a:ext cx="2536560" cy="446040"/>
            </a:xfrm>
            <a:prstGeom prst="rect">
              <a:avLst/>
            </a:prstGeom>
            <a:ln w="12700">
              <a:noFill/>
            </a:ln>
          </p:spPr>
        </p:pic>
        <p:grpSp>
          <p:nvGrpSpPr>
            <p:cNvPr id="214" name="Группа"/>
            <p:cNvGrpSpPr/>
            <p:nvPr/>
          </p:nvGrpSpPr>
          <p:grpSpPr>
            <a:xfrm>
              <a:off x="22110120" y="10821960"/>
              <a:ext cx="1848600" cy="2229480"/>
              <a:chOff x="22110120" y="10821960"/>
              <a:chExt cx="1848600" cy="2229480"/>
            </a:xfrm>
          </p:grpSpPr>
          <p:sp>
            <p:nvSpPr>
              <p:cNvPr id="215" name="TextBox 8"/>
              <p:cNvSpPr/>
              <p:nvPr/>
            </p:nvSpPr>
            <p:spPr>
              <a:xfrm>
                <a:off x="22110120" y="1253376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883A96"/>
                    </a:solidFill>
                    <a:latin typeface="Arial"/>
                    <a:ea typeface="Arial"/>
                  </a:rPr>
                  <a:t>PhytoMix</a:t>
                </a:r>
                <a:endParaRPr lang="ru-RU" sz="2200" b="0" strike="noStrike" spc="-1">
                  <a:latin typeface="Arial"/>
                </a:endParaRPr>
              </a:p>
            </p:txBody>
          </p:sp>
          <p:sp>
            <p:nvSpPr>
              <p:cNvPr id="216" name="TextBox 8"/>
              <p:cNvSpPr/>
              <p:nvPr/>
            </p:nvSpPr>
            <p:spPr>
              <a:xfrm rot="16200000">
                <a:off x="22828320" y="11434680"/>
                <a:ext cx="1743120" cy="517680"/>
              </a:xfrm>
              <a:prstGeom prst="rect">
                <a:avLst/>
              </a:prstGeom>
              <a:noFill/>
              <a:ln w="25400">
                <a:noFill/>
              </a:ln>
            </p:spPr>
            <p:style>
              <a:lnRef idx="0">
                <a:scrgbClr r="0" g="0" b="0"/>
              </a:lnRef>
              <a:fillRef idx="0">
                <a:scrgbClr r="0" g="0" b="0"/>
              </a:fillRef>
              <a:effectRef idx="0">
                <a:scrgbClr r="0" g="0" b="0"/>
              </a:effectRef>
              <a:fontRef idx="minor"/>
            </p:style>
            <p:txBody>
              <a:bodyPr tIns="91440" bIns="91440" numCol="1" spcCol="0" anchor="t">
                <a:spAutoFit/>
              </a:bodyPr>
              <a:lstStyle/>
              <a:p>
                <a:pPr>
                  <a:lnSpc>
                    <a:spcPct val="100000"/>
                  </a:lnSpc>
                  <a:tabLst>
                    <a:tab pos="0" algn="l"/>
                  </a:tabLst>
                </a:pPr>
                <a:r>
                  <a:rPr lang="ru-RU" sz="2200" b="1" strike="noStrike" spc="-1">
                    <a:solidFill>
                      <a:srgbClr val="363F47"/>
                    </a:solidFill>
                    <a:latin typeface="Arial"/>
                    <a:ea typeface="Arial"/>
                  </a:rPr>
                  <a:t>for Women</a:t>
                </a:r>
                <a:endParaRPr lang="ru-RU" sz="2200" b="0" strike="noStrike" spc="-1">
                  <a:latin typeface="Arial"/>
                </a:endParaRPr>
              </a:p>
            </p:txBody>
          </p:sp>
        </p:grpSp>
      </p:grpSp>
      <p:pic>
        <p:nvPicPr>
          <p:cNvPr id="217" name="Изображение 11" descr="Изображение 11"/>
          <p:cNvPicPr/>
          <p:nvPr/>
        </p:nvPicPr>
        <p:blipFill>
          <a:blip r:embed="rId4" cstate="print"/>
          <a:stretch/>
        </p:blipFill>
        <p:spPr>
          <a:xfrm>
            <a:off x="1895040" y="1487880"/>
            <a:ext cx="20881440" cy="10679040"/>
          </a:xfrm>
          <a:prstGeom prst="rect">
            <a:avLst/>
          </a:prstGeom>
          <a:ln w="12700">
            <a:noFill/>
          </a:ln>
        </p:spPr>
      </p:pic>
      <p:sp>
        <p:nvSpPr>
          <p:cNvPr id="218" name="Прямоугольник 5"/>
          <p:cNvSpPr/>
          <p:nvPr/>
        </p:nvSpPr>
        <p:spPr>
          <a:xfrm>
            <a:off x="4356360" y="9767520"/>
            <a:ext cx="3344760" cy="249948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Экстракт </a:t>
            </a:r>
            <a:endParaRPr lang="ru-RU" sz="3800" b="0" strike="noStrike" spc="-1">
              <a:latin typeface="Arial"/>
            </a:endParaRPr>
          </a:p>
          <a:p>
            <a:pPr algn="ctr">
              <a:lnSpc>
                <a:spcPct val="100000"/>
              </a:lnSpc>
              <a:tabLst>
                <a:tab pos="0" algn="l"/>
              </a:tabLst>
            </a:pPr>
            <a:r>
              <a:rPr lang="ru-RU" sz="3800" b="0" strike="noStrike" spc="-1">
                <a:solidFill>
                  <a:srgbClr val="000000"/>
                </a:solidFill>
                <a:latin typeface="Arial"/>
                <a:ea typeface="Arial"/>
              </a:rPr>
              <a:t>шишек хмеля </a:t>
            </a:r>
            <a:endParaRPr lang="ru-RU" sz="3800" b="0" strike="noStrike" spc="-1">
              <a:latin typeface="Arial"/>
            </a:endParaRPr>
          </a:p>
          <a:p>
            <a:pPr algn="ctr">
              <a:lnSpc>
                <a:spcPct val="100000"/>
              </a:lnSpc>
              <a:tabLst>
                <a:tab pos="0" algn="l"/>
              </a:tabLst>
            </a:pPr>
            <a:r>
              <a:rPr lang="ru-RU" sz="3800" b="0" strike="noStrike" spc="-1">
                <a:solidFill>
                  <a:srgbClr val="000000"/>
                </a:solidFill>
                <a:latin typeface="Arial"/>
                <a:ea typeface="Arial"/>
              </a:rPr>
              <a:t>Lifenol</a:t>
            </a:r>
            <a:r>
              <a:rPr lang="ru-RU" sz="3800" b="1" strike="noStrike" spc="-1">
                <a:solidFill>
                  <a:srgbClr val="000000"/>
                </a:solidFill>
                <a:latin typeface="Calibri"/>
                <a:ea typeface="Calibri"/>
              </a:rPr>
              <a:t>®</a:t>
            </a:r>
            <a:endParaRPr lang="ru-RU" sz="3800" b="0" strike="noStrike" spc="-1">
              <a:latin typeface="Arial"/>
            </a:endParaRPr>
          </a:p>
          <a:p>
            <a:pPr algn="ctr">
              <a:lnSpc>
                <a:spcPct val="100000"/>
              </a:lnSpc>
              <a:tabLst>
                <a:tab pos="0" algn="l"/>
              </a:tabLst>
            </a:pPr>
            <a:r>
              <a:rPr lang="ru-RU" sz="3800" b="1" strike="noStrike" spc="-1">
                <a:solidFill>
                  <a:srgbClr val="000000"/>
                </a:solidFill>
                <a:latin typeface="Arial"/>
                <a:ea typeface="Arial"/>
              </a:rPr>
              <a:t>100 мг </a:t>
            </a:r>
            <a:endParaRPr lang="ru-RU" sz="3800" b="0" strike="noStrike" spc="-1">
              <a:latin typeface="Arial"/>
            </a:endParaRPr>
          </a:p>
        </p:txBody>
      </p:sp>
      <p:sp>
        <p:nvSpPr>
          <p:cNvPr id="219" name="Прямоугольник 6"/>
          <p:cNvSpPr/>
          <p:nvPr/>
        </p:nvSpPr>
        <p:spPr>
          <a:xfrm>
            <a:off x="8662680" y="9845640"/>
            <a:ext cx="3527640" cy="192024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Аминокислота </a:t>
            </a:r>
            <a:endParaRPr lang="ru-RU" sz="3800" b="0" strike="noStrike" spc="-1">
              <a:latin typeface="Arial"/>
            </a:endParaRPr>
          </a:p>
          <a:p>
            <a:pPr algn="ctr">
              <a:lnSpc>
                <a:spcPct val="100000"/>
              </a:lnSpc>
              <a:tabLst>
                <a:tab pos="0" algn="l"/>
              </a:tabLst>
            </a:pPr>
            <a:r>
              <a:rPr lang="ru-RU" sz="3800" b="0" strike="noStrike" spc="-1">
                <a:solidFill>
                  <a:srgbClr val="000000"/>
                </a:solidFill>
                <a:latin typeface="Arial"/>
                <a:ea typeface="Arial"/>
              </a:rPr>
              <a:t>β-аланин</a:t>
            </a:r>
            <a:endParaRPr lang="ru-RU" sz="3800" b="0" strike="noStrike" spc="-1">
              <a:latin typeface="Arial"/>
            </a:endParaRPr>
          </a:p>
          <a:p>
            <a:pPr algn="ctr">
              <a:lnSpc>
                <a:spcPct val="100000"/>
              </a:lnSpc>
              <a:tabLst>
                <a:tab pos="0" algn="l"/>
              </a:tabLst>
            </a:pPr>
            <a:r>
              <a:rPr lang="ru-RU" sz="3800" b="1" strike="noStrike" spc="-1">
                <a:solidFill>
                  <a:srgbClr val="000000"/>
                </a:solidFill>
                <a:latin typeface="Arial"/>
                <a:ea typeface="Arial"/>
              </a:rPr>
              <a:t>400 мг </a:t>
            </a:r>
            <a:endParaRPr lang="ru-RU" sz="3800" b="0" strike="noStrike" spc="-1">
              <a:latin typeface="Arial"/>
            </a:endParaRPr>
          </a:p>
        </p:txBody>
      </p:sp>
      <p:sp>
        <p:nvSpPr>
          <p:cNvPr id="220" name="Прямоугольник 7"/>
          <p:cNvSpPr/>
          <p:nvPr/>
        </p:nvSpPr>
        <p:spPr>
          <a:xfrm>
            <a:off x="13355280" y="9780480"/>
            <a:ext cx="2755080" cy="192024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Экстракт</a:t>
            </a:r>
            <a:endParaRPr lang="ru-RU" sz="3800" b="0" strike="noStrike" spc="-1">
              <a:latin typeface="Arial"/>
            </a:endParaRPr>
          </a:p>
          <a:p>
            <a:pPr algn="ctr">
              <a:lnSpc>
                <a:spcPct val="100000"/>
              </a:lnSpc>
              <a:tabLst>
                <a:tab pos="0" algn="l"/>
              </a:tabLst>
            </a:pPr>
            <a:r>
              <a:rPr lang="ru-RU" sz="3800" b="0" strike="noStrike" spc="-1">
                <a:solidFill>
                  <a:srgbClr val="000000"/>
                </a:solidFill>
                <a:latin typeface="Arial"/>
                <a:ea typeface="Arial"/>
              </a:rPr>
              <a:t>семян льна</a:t>
            </a:r>
            <a:endParaRPr lang="ru-RU" sz="3800" b="0" strike="noStrike" spc="-1">
              <a:latin typeface="Arial"/>
            </a:endParaRPr>
          </a:p>
          <a:p>
            <a:pPr algn="ctr">
              <a:lnSpc>
                <a:spcPct val="100000"/>
              </a:lnSpc>
              <a:tabLst>
                <a:tab pos="0" algn="l"/>
              </a:tabLst>
            </a:pPr>
            <a:r>
              <a:rPr lang="ru-RU" sz="3800" b="1" strike="noStrike" spc="-1">
                <a:solidFill>
                  <a:srgbClr val="000000"/>
                </a:solidFill>
                <a:latin typeface="Arial"/>
                <a:ea typeface="Arial"/>
              </a:rPr>
              <a:t>30 мг </a:t>
            </a:r>
            <a:endParaRPr lang="ru-RU" sz="3800" b="0" strike="noStrike" spc="-1">
              <a:latin typeface="Arial"/>
            </a:endParaRPr>
          </a:p>
        </p:txBody>
      </p:sp>
      <p:sp>
        <p:nvSpPr>
          <p:cNvPr id="221" name="Прямоугольник 8"/>
          <p:cNvSpPr/>
          <p:nvPr/>
        </p:nvSpPr>
        <p:spPr>
          <a:xfrm>
            <a:off x="17799840" y="9936720"/>
            <a:ext cx="2361960" cy="1920240"/>
          </a:xfrm>
          <a:prstGeom prst="rect">
            <a:avLst/>
          </a:prstGeom>
          <a:noFill/>
          <a:ln w="25400">
            <a:noFill/>
          </a:ln>
        </p:spPr>
        <p:style>
          <a:lnRef idx="0">
            <a:scrgbClr r="0" g="0" b="0"/>
          </a:lnRef>
          <a:fillRef idx="0">
            <a:scrgbClr r="0" g="0" b="0"/>
          </a:fillRef>
          <a:effectRef idx="0">
            <a:scrgbClr r="0" g="0" b="0"/>
          </a:effectRef>
          <a:fontRef idx="minor"/>
        </p:style>
        <p:txBody>
          <a:bodyPr wrap="none" lIns="90000" tIns="91440" rIns="90000" bIns="91440" anchor="t">
            <a:spAutoFit/>
          </a:bodyPr>
          <a:lstStyle/>
          <a:p>
            <a:pPr algn="ctr">
              <a:lnSpc>
                <a:spcPct val="100000"/>
              </a:lnSpc>
              <a:tabLst>
                <a:tab pos="0" algn="l"/>
              </a:tabLst>
            </a:pPr>
            <a:r>
              <a:rPr lang="ru-RU" sz="3800" b="0" strike="noStrike" spc="-1">
                <a:solidFill>
                  <a:srgbClr val="000000"/>
                </a:solidFill>
                <a:latin typeface="Arial"/>
                <a:ea typeface="Arial"/>
              </a:rPr>
              <a:t>Экстракт </a:t>
            </a:r>
            <a:endParaRPr lang="ru-RU" sz="3800" b="0" strike="noStrike" spc="-1">
              <a:latin typeface="Arial"/>
            </a:endParaRPr>
          </a:p>
          <a:p>
            <a:pPr algn="ctr">
              <a:lnSpc>
                <a:spcPct val="100000"/>
              </a:lnSpc>
              <a:tabLst>
                <a:tab pos="0" algn="l"/>
              </a:tabLst>
            </a:pPr>
            <a:r>
              <a:rPr lang="ru-RU" sz="3800" b="0" strike="noStrike" spc="-1">
                <a:solidFill>
                  <a:srgbClr val="000000"/>
                </a:solidFill>
                <a:latin typeface="Arial"/>
                <a:ea typeface="Arial"/>
              </a:rPr>
              <a:t>Шафрана</a:t>
            </a:r>
            <a:endParaRPr lang="ru-RU" sz="3800" b="0" strike="noStrike" spc="-1">
              <a:latin typeface="Arial"/>
            </a:endParaRPr>
          </a:p>
          <a:p>
            <a:pPr algn="ctr">
              <a:lnSpc>
                <a:spcPct val="100000"/>
              </a:lnSpc>
              <a:tabLst>
                <a:tab pos="0" algn="l"/>
              </a:tabLst>
            </a:pPr>
            <a:r>
              <a:rPr lang="ru-RU" sz="3800" b="1" strike="noStrike" spc="-1">
                <a:solidFill>
                  <a:srgbClr val="000000"/>
                </a:solidFill>
                <a:latin typeface="Arial"/>
                <a:ea typeface="Arial"/>
              </a:rPr>
              <a:t>20 мг</a:t>
            </a:r>
            <a:endParaRPr lang="ru-RU" sz="3800" b="0" strike="noStrike" spc="-1">
              <a:latin typeface="Arial"/>
            </a:endParaRPr>
          </a:p>
        </p:txBody>
      </p:sp>
      <p:sp>
        <p:nvSpPr>
          <p:cNvPr id="222" name="TextBox 8"/>
          <p:cNvSpPr/>
          <p:nvPr/>
        </p:nvSpPr>
        <p:spPr>
          <a:xfrm>
            <a:off x="717480" y="864720"/>
            <a:ext cx="23236920" cy="2925720"/>
          </a:xfrm>
          <a:prstGeom prst="rect">
            <a:avLst/>
          </a:prstGeom>
          <a:noFill/>
          <a:ln w="2540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tabLst>
                <a:tab pos="0" algn="l"/>
              </a:tabLst>
            </a:pPr>
            <a:r>
              <a:rPr lang="ru-RU" sz="9000" b="1" strike="noStrike" spc="-1">
                <a:solidFill>
                  <a:srgbClr val="883A96"/>
                </a:solidFill>
                <a:latin typeface="Arial"/>
                <a:ea typeface="Arial"/>
              </a:rPr>
              <a:t>Активные компоненты</a:t>
            </a:r>
            <a:endParaRPr lang="ru-RU" sz="9000" b="0" strike="noStrike" spc="-1">
              <a:latin typeface="Arial"/>
            </a:endParaRPr>
          </a:p>
          <a:p>
            <a:pPr algn="ctr">
              <a:lnSpc>
                <a:spcPct val="100000"/>
              </a:lnSpc>
              <a:tabLst>
                <a:tab pos="0" algn="l"/>
              </a:tabLst>
            </a:pPr>
            <a:r>
              <a:rPr lang="ru-RU" sz="9000" b="1" strike="noStrike" spc="-1">
                <a:solidFill>
                  <a:srgbClr val="363F47"/>
                </a:solidFill>
                <a:latin typeface="Arial"/>
                <a:ea typeface="Arial"/>
              </a:rPr>
              <a:t>PhytoMix for women</a:t>
            </a:r>
            <a:endParaRPr lang="ru-RU" sz="9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TotalTime>
  <Words>2404</Words>
  <Application>Microsoft Office PowerPoint</Application>
  <PresentationFormat>Произвольный</PresentationFormat>
  <Paragraphs>232</Paragraphs>
  <Slides>15</Slides>
  <Notes>13</Notes>
  <HiddenSlides>0</HiddenSlides>
  <MMClips>0</MMClips>
  <ScaleCrop>false</ScaleCrop>
  <HeadingPairs>
    <vt:vector size="4" baseType="variant">
      <vt:variant>
        <vt:lpstr>Тема</vt:lpstr>
      </vt:variant>
      <vt:variant>
        <vt:i4>3</vt:i4>
      </vt:variant>
      <vt:variant>
        <vt:lpstr>Заголовки слайдов</vt:lpstr>
      </vt:variant>
      <vt:variant>
        <vt:i4>15</vt:i4>
      </vt:variant>
    </vt:vector>
  </HeadingPairs>
  <TitlesOfParts>
    <vt:vector size="18" baseType="lpstr">
      <vt:lpstr>Office Theme</vt:lpstr>
      <vt:lpstr>Office Theme</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 Вермишева</dc:creator>
  <cp:lastModifiedBy>Елена Вермишева</cp:lastModifiedBy>
  <cp:revision>2</cp:revision>
  <dcterms:modified xsi:type="dcterms:W3CDTF">2021-10-26T16:18:12Z</dcterms:modified>
  <dc:language>ru-RU</dc:language>
</cp:coreProperties>
</file>